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80" r:id="rId3"/>
    <p:sldId id="259" r:id="rId4"/>
    <p:sldId id="277" r:id="rId5"/>
    <p:sldId id="279" r:id="rId6"/>
    <p:sldId id="260" r:id="rId7"/>
    <p:sldId id="265" r:id="rId8"/>
    <p:sldId id="266" r:id="rId9"/>
    <p:sldId id="267" r:id="rId10"/>
    <p:sldId id="264" r:id="rId11"/>
    <p:sldId id="282" r:id="rId12"/>
    <p:sldId id="276" r:id="rId13"/>
    <p:sldId id="272" r:id="rId14"/>
    <p:sldId id="273" r:id="rId15"/>
    <p:sldId id="281" r:id="rId16"/>
  </p:sldIdLst>
  <p:sldSz cx="9144000" cy="5143500" type="screen16x9"/>
  <p:notesSz cx="7315200" cy="9601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318F031-11D1-4BB4-843B-665D9CD5C41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0F7119-20A9-4866-9537-E0252294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www.Vectrae.com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2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www.Vectrae.com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4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83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3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www.Vectrae.com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7119-20A9-4866-9537-E02522948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 spd="med">
    <p:pull/>
  </p:transition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KHWUq3B7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618189" y="123478"/>
            <a:ext cx="4214842" cy="5688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Corporate Overview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608" y="1635646"/>
            <a:ext cx="7002524" cy="6429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Vectrae Infotech </a:t>
            </a:r>
            <a:r>
              <a:rPr kumimoji="0" lang="en-US" altLang="ko-KR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Pvt. Ltd</a:t>
            </a:r>
            <a:endParaRPr kumimoji="0" lang="en-US" altLang="ko-KR" sz="4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4803998"/>
            <a:ext cx="27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Dinesh Kumar, Managing Director</a:t>
            </a:r>
            <a:endParaRPr lang="en-IN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15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4330" r="4060" b="30548"/>
          <a:stretch/>
        </p:blipFill>
        <p:spPr>
          <a:xfrm>
            <a:off x="1469380" y="-92546"/>
            <a:ext cx="7674620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0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24744" y="2119332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sz="2400" cap="small" dirty="0">
                <a:solidFill>
                  <a:srgbClr val="002060"/>
                </a:solidFill>
              </a:rPr>
              <a:t>Our iconic Customers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Image result for massive restaur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2" descr="Image result for lumino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33179"/>
            <a:ext cx="1901340" cy="6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059" y="89403"/>
            <a:ext cx="793169" cy="768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2819"/>
          <a:stretch/>
        </p:blipFill>
        <p:spPr>
          <a:xfrm>
            <a:off x="3692816" y="4368800"/>
            <a:ext cx="2405014" cy="71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4244097"/>
            <a:ext cx="1121893" cy="842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611" y="4227424"/>
            <a:ext cx="741155" cy="838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938" y="2165412"/>
            <a:ext cx="1889797" cy="62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9854" y="3329176"/>
            <a:ext cx="1676402" cy="538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458" y="3276277"/>
            <a:ext cx="1548906" cy="59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8013" y="1064176"/>
            <a:ext cx="1889797" cy="727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9225" y="1118193"/>
            <a:ext cx="986703" cy="877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1792" y="1171184"/>
            <a:ext cx="1738319" cy="8965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0951" y="90766"/>
            <a:ext cx="1669001" cy="7670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7518" y="91220"/>
            <a:ext cx="977652" cy="9683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2586" y="142454"/>
            <a:ext cx="1691742" cy="6843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0914" y="160338"/>
            <a:ext cx="1155582" cy="522288"/>
          </a:xfrm>
          <a:prstGeom prst="rect">
            <a:avLst/>
          </a:prstGeom>
        </p:spPr>
      </p:pic>
      <p:pic>
        <p:nvPicPr>
          <p:cNvPr id="25" name="Picture 3" descr="C:\Users\IBM\Desktop\images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16084" y="3217257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4" descr="Image result for kpmg"/>
          <p:cNvSpPr>
            <a:spLocks noChangeAspect="1" noChangeArrowheads="1"/>
          </p:cNvSpPr>
          <p:nvPr/>
        </p:nvSpPr>
        <p:spPr bwMode="auto">
          <a:xfrm>
            <a:off x="307975" y="-1455738"/>
            <a:ext cx="4552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Image result for kpmg"/>
          <p:cNvSpPr>
            <a:spLocks noChangeAspect="1" noChangeArrowheads="1"/>
          </p:cNvSpPr>
          <p:nvPr/>
        </p:nvSpPr>
        <p:spPr bwMode="auto">
          <a:xfrm>
            <a:off x="460375" y="-1303338"/>
            <a:ext cx="4552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0" descr="Image result for kpmg"/>
          <p:cNvSpPr>
            <a:spLocks noChangeAspect="1" noChangeArrowheads="1"/>
          </p:cNvSpPr>
          <p:nvPr/>
        </p:nvSpPr>
        <p:spPr bwMode="auto">
          <a:xfrm>
            <a:off x="765175" y="-998538"/>
            <a:ext cx="4552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12" descr="https://boomi.com/wp-content/uploads/kpmg-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9008" r="12866" b="20709"/>
          <a:stretch/>
        </p:blipFill>
        <p:spPr>
          <a:xfrm>
            <a:off x="3419872" y="3106053"/>
            <a:ext cx="1555211" cy="905857"/>
          </a:xfrm>
          <a:prstGeom prst="rect">
            <a:avLst/>
          </a:prstGeom>
        </p:spPr>
      </p:pic>
      <p:pic>
        <p:nvPicPr>
          <p:cNvPr id="2062" name="Picture 14" descr="Image result for gartner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2" y="4514284"/>
            <a:ext cx="1871886" cy="4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rbs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22" y="2410839"/>
            <a:ext cx="1490418" cy="4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siemens logo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 b="16601"/>
          <a:stretch/>
        </p:blipFill>
        <p:spPr bwMode="auto">
          <a:xfrm>
            <a:off x="3419872" y="2415793"/>
            <a:ext cx="2075892" cy="4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wns logo transparent background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8" b="21494"/>
          <a:stretch/>
        </p:blipFill>
        <p:spPr bwMode="auto">
          <a:xfrm>
            <a:off x="5724128" y="2273300"/>
            <a:ext cx="1256340" cy="5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45526" y="2092466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cap="small" dirty="0">
                <a:solidFill>
                  <a:srgbClr val="002060"/>
                </a:solidFill>
              </a:rPr>
              <a:t>Why Vectrae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 flipH="1">
            <a:off x="1571604" y="4620280"/>
            <a:ext cx="4124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Franklin Gothic Medium Cond" pitchFamily="34" charset="0"/>
                <a:cs typeface="+mn-cs"/>
              </a:rPr>
              <a:t>Our  Steps of Passion</a:t>
            </a:r>
            <a:endParaRPr lang="en-US" sz="2000" dirty="0">
              <a:latin typeface="Franklin Gothic Medium Cond" pitchFamily="34" charset="0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15743" y="-571522"/>
            <a:ext cx="1856719" cy="1857372"/>
          </a:xfrm>
          <a:prstGeom prst="ellipse">
            <a:avLst/>
          </a:prstGeom>
          <a:solidFill>
            <a:srgbClr val="CCFF99"/>
          </a:solidFill>
          <a:ln w="76200">
            <a:noFill/>
          </a:ln>
          <a:effectLst>
            <a:glow rad="139700">
              <a:schemeClr val="bg1">
                <a:lumMod val="65000"/>
                <a:alpha val="40000"/>
              </a:schemeClr>
            </a:glow>
            <a:outerShdw blurRad="266700" dist="342900" dir="5400000" rotWithShape="0">
              <a:prstClr val="black">
                <a:alpha val="15000"/>
              </a:prstClr>
            </a:outerShdw>
          </a:effectLst>
          <a:scene3d>
            <a:camera prst="perspectiveRelaxed" fov="1800000">
              <a:rot lat="17373601" lon="0" rev="0"/>
            </a:camera>
            <a:lightRig rig="balanced" dir="t"/>
          </a:scene3d>
          <a:sp3d extrusionH="317500" prstMaterial="clear">
            <a:bevelT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-142894"/>
            <a:ext cx="1643074" cy="101566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isometricOffAxis2Left"/>
            <a:lightRig rig="soft" dir="t"/>
          </a:scene3d>
        </p:spPr>
        <p:txBody>
          <a:bodyPr wrap="square">
            <a:spAutoFit/>
            <a:sp3d extrusionH="82550">
              <a:extrusionClr>
                <a:schemeClr val="bg1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  <a:cs typeface="+mn-cs"/>
              </a:rPr>
              <a:t>Goal</a:t>
            </a:r>
          </a:p>
        </p:txBody>
      </p:sp>
      <p:grpSp>
        <p:nvGrpSpPr>
          <p:cNvPr id="30" name="Group 62"/>
          <p:cNvGrpSpPr>
            <a:grpSpLocks/>
          </p:cNvGrpSpPr>
          <p:nvPr/>
        </p:nvGrpSpPr>
        <p:grpSpPr bwMode="auto">
          <a:xfrm>
            <a:off x="3470709" y="3857652"/>
            <a:ext cx="3101555" cy="1500180"/>
            <a:chOff x="609600" y="5321549"/>
            <a:chExt cx="4957666" cy="1993651"/>
          </a:xfrm>
        </p:grpSpPr>
        <p:pic>
          <p:nvPicPr>
            <p:cNvPr id="31" name="Picture 18" descr="Right foo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5321549"/>
              <a:ext cx="1536508" cy="199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1828696" y="5953780"/>
              <a:ext cx="3738570" cy="449919"/>
              <a:chOff x="1828696" y="5801380"/>
              <a:chExt cx="3738570" cy="449919"/>
            </a:xfrm>
          </p:grpSpPr>
          <p:sp>
            <p:nvSpPr>
              <p:cNvPr id="33" name="TextBox 20"/>
              <p:cNvSpPr txBox="1">
                <a:spLocks noChangeArrowheads="1"/>
              </p:cNvSpPr>
              <p:nvPr/>
            </p:nvSpPr>
            <p:spPr bwMode="auto">
              <a:xfrm>
                <a:off x="2178864" y="5801380"/>
                <a:ext cx="3388402" cy="449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Win Win Proposition</a:t>
                </a:r>
              </a:p>
            </p:txBody>
          </p:sp>
          <p:grpSp>
            <p:nvGrpSpPr>
              <p:cNvPr id="34" name="Group 34"/>
              <p:cNvGrpSpPr>
                <a:grpSpLocks/>
              </p:cNvGrpSpPr>
              <p:nvPr/>
            </p:nvGrpSpPr>
            <p:grpSpPr bwMode="auto">
              <a:xfrm>
                <a:off x="1828696" y="5867562"/>
                <a:ext cx="304774" cy="304762"/>
                <a:chOff x="8000896" y="4419762"/>
                <a:chExt cx="304774" cy="304762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8000896" y="4419762"/>
                  <a:ext cx="304774" cy="3047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077090" y="4495953"/>
                  <a:ext cx="152387" cy="15238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</p:grpSp>
        </p:grpSp>
      </p:grpSp>
      <p:grpSp>
        <p:nvGrpSpPr>
          <p:cNvPr id="37" name="Group 64"/>
          <p:cNvGrpSpPr>
            <a:grpSpLocks/>
          </p:cNvGrpSpPr>
          <p:nvPr/>
        </p:nvGrpSpPr>
        <p:grpSpPr bwMode="auto">
          <a:xfrm>
            <a:off x="4684075" y="2490986"/>
            <a:ext cx="3073460" cy="1295210"/>
            <a:chOff x="3109089" y="4070512"/>
            <a:chExt cx="4208140" cy="1577676"/>
          </a:xfrm>
        </p:grpSpPr>
        <p:pic>
          <p:nvPicPr>
            <p:cNvPr id="38" name="Picture 25" descr="Right foo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9089" y="4070512"/>
              <a:ext cx="1215916" cy="1577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3744377" y="4721333"/>
              <a:ext cx="3572852" cy="412388"/>
              <a:chOff x="1458377" y="6092933"/>
              <a:chExt cx="3572852" cy="412388"/>
            </a:xfrm>
          </p:grpSpPr>
          <p:sp>
            <p:nvSpPr>
              <p:cNvPr id="40" name="TextBox 27"/>
              <p:cNvSpPr txBox="1">
                <a:spLocks noChangeArrowheads="1"/>
              </p:cNvSpPr>
              <p:nvPr/>
            </p:nvSpPr>
            <p:spPr bwMode="auto">
              <a:xfrm>
                <a:off x="1808368" y="6092933"/>
                <a:ext cx="3222861" cy="41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Unwavering Dedication</a:t>
                </a:r>
              </a:p>
            </p:txBody>
          </p:sp>
          <p:grpSp>
            <p:nvGrpSpPr>
              <p:cNvPr id="41" name="Group 38"/>
              <p:cNvGrpSpPr>
                <a:grpSpLocks/>
              </p:cNvGrpSpPr>
              <p:nvPr/>
            </p:nvGrpSpPr>
            <p:grpSpPr bwMode="auto">
              <a:xfrm>
                <a:off x="1458377" y="6158858"/>
                <a:ext cx="304818" cy="304762"/>
                <a:chOff x="7630577" y="4711058"/>
                <a:chExt cx="304818" cy="304762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7630577" y="4711058"/>
                  <a:ext cx="304818" cy="3047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706780" y="4787248"/>
                  <a:ext cx="152410" cy="1523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</p:grpSp>
        </p:grpSp>
      </p:grpSp>
      <p:grpSp>
        <p:nvGrpSpPr>
          <p:cNvPr id="44" name="Group 66"/>
          <p:cNvGrpSpPr>
            <a:grpSpLocks/>
          </p:cNvGrpSpPr>
          <p:nvPr/>
        </p:nvGrpSpPr>
        <p:grpSpPr bwMode="auto">
          <a:xfrm>
            <a:off x="6357950" y="1284714"/>
            <a:ext cx="2786050" cy="1358474"/>
            <a:chOff x="5334000" y="1981200"/>
            <a:chExt cx="3501585" cy="2440499"/>
          </a:xfrm>
        </p:grpSpPr>
        <p:pic>
          <p:nvPicPr>
            <p:cNvPr id="45" name="Picture 6" descr="Right foo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1981200"/>
              <a:ext cx="1536508" cy="199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5944855" y="2733581"/>
              <a:ext cx="2890730" cy="1688118"/>
              <a:chOff x="1372855" y="5867961"/>
              <a:chExt cx="2890730" cy="1688118"/>
            </a:xfrm>
          </p:grpSpPr>
          <p:sp>
            <p:nvSpPr>
              <p:cNvPr id="47" name="TextBox 34"/>
              <p:cNvSpPr txBox="1">
                <a:spLocks noChangeArrowheads="1"/>
              </p:cNvSpPr>
              <p:nvPr/>
            </p:nvSpPr>
            <p:spPr bwMode="auto">
              <a:xfrm>
                <a:off x="1372855" y="6063192"/>
                <a:ext cx="2890730" cy="1492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Leverage on </a:t>
                </a:r>
              </a:p>
              <a:p>
                <a:r>
                  <a:rPr lang="en-US" sz="1600" dirty="0"/>
                  <a:t>Domain Skills &amp; </a:t>
                </a:r>
              </a:p>
              <a:p>
                <a:r>
                  <a:rPr lang="en-US" sz="1600" dirty="0"/>
                  <a:t>Technical Know How</a:t>
                </a:r>
              </a:p>
            </p:txBody>
          </p:sp>
          <p:grpSp>
            <p:nvGrpSpPr>
              <p:cNvPr id="48" name="Group 43"/>
              <p:cNvGrpSpPr>
                <a:grpSpLocks/>
              </p:cNvGrpSpPr>
              <p:nvPr/>
            </p:nvGrpSpPr>
            <p:grpSpPr bwMode="auto">
              <a:xfrm>
                <a:off x="1828668" y="5867961"/>
                <a:ext cx="304762" cy="304762"/>
                <a:chOff x="8000868" y="4420161"/>
                <a:chExt cx="304762" cy="304762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8000868" y="4420161"/>
                  <a:ext cx="304762" cy="3047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8077059" y="4496352"/>
                  <a:ext cx="152381" cy="15238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</p:grpSp>
        </p:grpSp>
      </p:grpSp>
      <p:grpSp>
        <p:nvGrpSpPr>
          <p:cNvPr id="51" name="Group 65"/>
          <p:cNvGrpSpPr>
            <a:grpSpLocks/>
          </p:cNvGrpSpPr>
          <p:nvPr/>
        </p:nvGrpSpPr>
        <p:grpSpPr bwMode="auto">
          <a:xfrm>
            <a:off x="3484149" y="1242102"/>
            <a:ext cx="2230859" cy="901019"/>
            <a:chOff x="1935593" y="1671705"/>
            <a:chExt cx="3078971" cy="1772731"/>
          </a:xfrm>
        </p:grpSpPr>
        <p:pic>
          <p:nvPicPr>
            <p:cNvPr id="52" name="Picture 39" descr="Left foo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04674">
              <a:off x="3388081" y="1841355"/>
              <a:ext cx="1626483" cy="160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" name="Group 56"/>
            <p:cNvGrpSpPr>
              <a:grpSpLocks/>
            </p:cNvGrpSpPr>
            <p:nvPr/>
          </p:nvGrpSpPr>
          <p:grpSpPr bwMode="auto">
            <a:xfrm>
              <a:off x="1935593" y="1671705"/>
              <a:ext cx="2616287" cy="1150528"/>
              <a:chOff x="2057057" y="1671705"/>
              <a:chExt cx="2616287" cy="1150528"/>
            </a:xfrm>
          </p:grpSpPr>
          <p:sp>
            <p:nvSpPr>
              <p:cNvPr id="54" name="TextBox 41"/>
              <p:cNvSpPr txBox="1">
                <a:spLocks noChangeArrowheads="1"/>
              </p:cNvSpPr>
              <p:nvPr/>
            </p:nvSpPr>
            <p:spPr bwMode="auto">
              <a:xfrm>
                <a:off x="2057057" y="1671705"/>
                <a:ext cx="2616287" cy="1150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Team, Innovate</a:t>
                </a:r>
              </a:p>
              <a:p>
                <a:r>
                  <a:rPr lang="en-US" sz="1600" dirty="0"/>
                  <a:t> and Excel</a:t>
                </a:r>
              </a:p>
            </p:txBody>
          </p:sp>
          <p:grpSp>
            <p:nvGrpSpPr>
              <p:cNvPr id="55" name="Group 53"/>
              <p:cNvGrpSpPr>
                <a:grpSpLocks/>
              </p:cNvGrpSpPr>
              <p:nvPr/>
            </p:nvGrpSpPr>
            <p:grpSpPr bwMode="auto">
              <a:xfrm>
                <a:off x="3809590" y="2362795"/>
                <a:ext cx="304735" cy="304762"/>
                <a:chOff x="8000590" y="4420195"/>
                <a:chExt cx="304735" cy="304762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8000590" y="4420195"/>
                  <a:ext cx="304735" cy="3047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8076774" y="4496386"/>
                  <a:ext cx="152368" cy="15238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</p:grp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1593455" y="2776598"/>
            <a:ext cx="2436095" cy="1009598"/>
            <a:chOff x="-214514" y="3295212"/>
            <a:chExt cx="2857480" cy="1416197"/>
          </a:xfrm>
        </p:grpSpPr>
        <p:pic>
          <p:nvPicPr>
            <p:cNvPr id="59" name="Picture 3" descr="Left foo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04674">
              <a:off x="1206095" y="3295212"/>
              <a:ext cx="1436871" cy="141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" name="Group 57"/>
            <p:cNvGrpSpPr>
              <a:grpSpLocks/>
            </p:cNvGrpSpPr>
            <p:nvPr/>
          </p:nvGrpSpPr>
          <p:grpSpPr bwMode="auto">
            <a:xfrm>
              <a:off x="-214514" y="3450139"/>
              <a:ext cx="2241599" cy="820283"/>
              <a:chOff x="2116750" y="1849939"/>
              <a:chExt cx="2241599" cy="820283"/>
            </a:xfrm>
          </p:grpSpPr>
          <p:sp>
            <p:nvSpPr>
              <p:cNvPr id="61" name="TextBox 48"/>
              <p:cNvSpPr txBox="1">
                <a:spLocks noChangeArrowheads="1"/>
              </p:cNvSpPr>
              <p:nvPr/>
            </p:nvSpPr>
            <p:spPr bwMode="auto">
              <a:xfrm>
                <a:off x="2116750" y="1849939"/>
                <a:ext cx="2241599" cy="820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/>
                  <a:t>Enabling Clients </a:t>
                </a:r>
              </a:p>
              <a:p>
                <a:r>
                  <a:rPr lang="en-US" sz="1600" dirty="0"/>
                  <a:t>Success</a:t>
                </a:r>
              </a:p>
            </p:txBody>
          </p:sp>
          <p:grpSp>
            <p:nvGrpSpPr>
              <p:cNvPr id="62" name="Group 59"/>
              <p:cNvGrpSpPr>
                <a:grpSpLocks/>
              </p:cNvGrpSpPr>
              <p:nvPr/>
            </p:nvGrpSpPr>
            <p:grpSpPr bwMode="auto">
              <a:xfrm>
                <a:off x="3458474" y="2298044"/>
                <a:ext cx="293999" cy="304696"/>
                <a:chOff x="7649474" y="4355444"/>
                <a:chExt cx="293999" cy="304696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7649474" y="4355444"/>
                  <a:ext cx="293999" cy="3046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723502" y="4431618"/>
                  <a:ext cx="151923" cy="1523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50582" y="2071684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sz="2800" cap="small" dirty="0">
                <a:solidFill>
                  <a:srgbClr val="002060"/>
                </a:solidFill>
              </a:rPr>
              <a:t>Our Winning Proposition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1840" y="339502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Opportunity to Prove ….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16016" y="1779662"/>
            <a:ext cx="565628" cy="15150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ChangeArrowheads="1"/>
          </p:cNvSpPr>
          <p:nvPr/>
        </p:nvSpPr>
        <p:spPr bwMode="auto">
          <a:xfrm>
            <a:off x="1851843" y="1928812"/>
            <a:ext cx="668059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138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defRPr sz="17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1pPr>
            <a:lvl2pPr marL="742950" indent="-28575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6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2pPr>
            <a:lvl3pPr marL="11430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4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3pPr>
            <a:lvl4pPr marL="16002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4pPr>
            <a:lvl5pPr marL="20574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5pPr>
            <a:lvl6pPr marL="25146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6pPr>
            <a:lvl7pPr marL="29718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7pPr>
            <a:lvl8pPr marL="34290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8pPr>
            <a:lvl9pPr marL="38862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4875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Bebas Neue" charset="0"/>
              </a:rPr>
              <a:t>Thank you.</a:t>
            </a:r>
            <a:endParaRPr lang="en-US" altLang="en-US" sz="13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089350" y="3147814"/>
            <a:ext cx="1778794" cy="27384"/>
            <a:chOff x="0" y="0"/>
            <a:chExt cx="12192000" cy="7056784"/>
          </a:xfrm>
        </p:grpSpPr>
        <p:sp>
          <p:nvSpPr>
            <p:cNvPr id="8" name="Rounded Rectangle 5"/>
            <p:cNvSpPr>
              <a:spLocks noChangeArrowheads="1"/>
            </p:cNvSpPr>
            <p:nvPr/>
          </p:nvSpPr>
          <p:spPr bwMode="auto">
            <a:xfrm>
              <a:off x="4079776" y="0"/>
              <a:ext cx="2016224" cy="7056784"/>
            </a:xfrm>
            <a:prstGeom prst="roundRect">
              <a:avLst>
                <a:gd name="adj" fmla="val 0"/>
              </a:avLst>
            </a:prstGeom>
            <a:solidFill>
              <a:srgbClr val="F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5721" tIns="27861" rIns="55721" bIns="27861"/>
            <a:lstStyle>
              <a:lvl1pPr>
                <a:spcBef>
                  <a:spcPts val="1138"/>
                </a:spcBef>
                <a:buClr>
                  <a:schemeClr val="accent1"/>
                </a:buClr>
                <a:buSzPct val="80000"/>
                <a:buFont typeface="Corbel" panose="020B0503020204020204" pitchFamily="34" charset="0"/>
                <a:defRPr sz="17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1pPr>
              <a:lvl2pPr marL="742950" indent="-28575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6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2pPr>
              <a:lvl3pPr marL="11430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4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3pPr>
              <a:lvl4pPr marL="16002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4pPr>
              <a:lvl5pPr marL="20574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5pPr>
              <a:lvl6pPr marL="25146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6pPr>
              <a:lvl7pPr marL="29718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7pPr>
              <a:lvl8pPr marL="34290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8pPr>
              <a:lvl9pPr marL="38862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en-US" sz="1425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Roboto Bold" charset="0"/>
              </a:endParaRPr>
            </a:p>
          </p:txBody>
        </p:sp>
        <p:sp>
          <p:nvSpPr>
            <p:cNvPr id="9" name="Rounded Rectangle 6"/>
            <p:cNvSpPr>
              <a:spLocks noChangeArrowheads="1"/>
            </p:cNvSpPr>
            <p:nvPr/>
          </p:nvSpPr>
          <p:spPr bwMode="auto">
            <a:xfrm>
              <a:off x="2063552" y="0"/>
              <a:ext cx="2016224" cy="705678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5721" tIns="27861" rIns="55721" bIns="27861"/>
            <a:lstStyle>
              <a:lvl1pPr>
                <a:spcBef>
                  <a:spcPts val="1138"/>
                </a:spcBef>
                <a:buClr>
                  <a:schemeClr val="accent1"/>
                </a:buClr>
                <a:buSzPct val="80000"/>
                <a:buFont typeface="Corbel" panose="020B0503020204020204" pitchFamily="34" charset="0"/>
                <a:defRPr sz="17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1pPr>
              <a:lvl2pPr marL="742950" indent="-28575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6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2pPr>
              <a:lvl3pPr marL="11430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4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3pPr>
              <a:lvl4pPr marL="16002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4pPr>
              <a:lvl5pPr marL="20574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5pPr>
              <a:lvl6pPr marL="25146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6pPr>
              <a:lvl7pPr marL="29718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7pPr>
              <a:lvl8pPr marL="34290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8pPr>
              <a:lvl9pPr marL="38862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en-US" sz="1425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Roboto Bold" charset="0"/>
              </a:endParaRPr>
            </a:p>
          </p:txBody>
        </p:sp>
        <p:sp>
          <p:nvSpPr>
            <p:cNvPr id="10" name="Rounded Rectangle 7"/>
            <p:cNvSpPr>
              <a:spLocks noChangeArrowheads="1"/>
            </p:cNvSpPr>
            <p:nvPr/>
          </p:nvSpPr>
          <p:spPr bwMode="auto">
            <a:xfrm>
              <a:off x="0" y="0"/>
              <a:ext cx="2063552" cy="705678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5721" tIns="27861" rIns="55721" bIns="27861"/>
            <a:lstStyle>
              <a:lvl1pPr>
                <a:spcBef>
                  <a:spcPts val="1138"/>
                </a:spcBef>
                <a:buClr>
                  <a:schemeClr val="accent1"/>
                </a:buClr>
                <a:buSzPct val="80000"/>
                <a:buFont typeface="Corbel" panose="020B0503020204020204" pitchFamily="34" charset="0"/>
                <a:defRPr sz="17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1pPr>
              <a:lvl2pPr marL="742950" indent="-28575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6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2pPr>
              <a:lvl3pPr marL="11430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4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3pPr>
              <a:lvl4pPr marL="16002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4pPr>
              <a:lvl5pPr marL="20574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5pPr>
              <a:lvl6pPr marL="25146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6pPr>
              <a:lvl7pPr marL="29718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7pPr>
              <a:lvl8pPr marL="34290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8pPr>
              <a:lvl9pPr marL="38862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en-US" sz="1425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Roboto Bold" charset="0"/>
              </a:endParaRPr>
            </a:p>
          </p:txBody>
        </p:sp>
        <p:sp>
          <p:nvSpPr>
            <p:cNvPr id="11" name="Rounded Rectangle 8"/>
            <p:cNvSpPr>
              <a:spLocks noChangeArrowheads="1"/>
            </p:cNvSpPr>
            <p:nvPr/>
          </p:nvSpPr>
          <p:spPr bwMode="auto">
            <a:xfrm>
              <a:off x="10175776" y="0"/>
              <a:ext cx="2016224" cy="7056784"/>
            </a:xfrm>
            <a:prstGeom prst="roundRect">
              <a:avLst>
                <a:gd name="adj" fmla="val 0"/>
              </a:avLst>
            </a:pr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5721" tIns="27861" rIns="55721" bIns="27861"/>
            <a:lstStyle>
              <a:lvl1pPr>
                <a:spcBef>
                  <a:spcPts val="1138"/>
                </a:spcBef>
                <a:buClr>
                  <a:schemeClr val="accent1"/>
                </a:buClr>
                <a:buSzPct val="80000"/>
                <a:buFont typeface="Corbel" panose="020B0503020204020204" pitchFamily="34" charset="0"/>
                <a:defRPr sz="17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1pPr>
              <a:lvl2pPr marL="742950" indent="-28575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6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2pPr>
              <a:lvl3pPr marL="11430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4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3pPr>
              <a:lvl4pPr marL="16002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4pPr>
              <a:lvl5pPr marL="20574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5pPr>
              <a:lvl6pPr marL="25146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6pPr>
              <a:lvl7pPr marL="29718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7pPr>
              <a:lvl8pPr marL="34290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8pPr>
              <a:lvl9pPr marL="38862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en-US" sz="1425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Roboto Bold" charset="0"/>
              </a:endParaRPr>
            </a:p>
          </p:txBody>
        </p:sp>
        <p:sp>
          <p:nvSpPr>
            <p:cNvPr id="12" name="Rounded Rectangle 9"/>
            <p:cNvSpPr>
              <a:spLocks noChangeArrowheads="1"/>
            </p:cNvSpPr>
            <p:nvPr/>
          </p:nvSpPr>
          <p:spPr bwMode="auto">
            <a:xfrm>
              <a:off x="8159552" y="0"/>
              <a:ext cx="2040904" cy="7056784"/>
            </a:xfrm>
            <a:prstGeom prst="roundRect">
              <a:avLst>
                <a:gd name="adj" fmla="val 0"/>
              </a:avLst>
            </a:prstGeom>
            <a:solidFill>
              <a:srgbClr val="FFB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5721" tIns="27861" rIns="55721" bIns="27861"/>
            <a:lstStyle>
              <a:lvl1pPr>
                <a:spcBef>
                  <a:spcPts val="1138"/>
                </a:spcBef>
                <a:buClr>
                  <a:schemeClr val="accent1"/>
                </a:buClr>
                <a:buSzPct val="80000"/>
                <a:buFont typeface="Corbel" panose="020B0503020204020204" pitchFamily="34" charset="0"/>
                <a:defRPr sz="17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1pPr>
              <a:lvl2pPr marL="742950" indent="-28575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6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2pPr>
              <a:lvl3pPr marL="11430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4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3pPr>
              <a:lvl4pPr marL="16002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4pPr>
              <a:lvl5pPr marL="20574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5pPr>
              <a:lvl6pPr marL="25146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6pPr>
              <a:lvl7pPr marL="29718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7pPr>
              <a:lvl8pPr marL="34290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8pPr>
              <a:lvl9pPr marL="38862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en-US" sz="1425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Roboto Bold" charset="0"/>
              </a:endParaRPr>
            </a:p>
          </p:txBody>
        </p:sp>
        <p:sp>
          <p:nvSpPr>
            <p:cNvPr id="13" name="Rounded Rectangle 10"/>
            <p:cNvSpPr>
              <a:spLocks noChangeArrowheads="1"/>
            </p:cNvSpPr>
            <p:nvPr/>
          </p:nvSpPr>
          <p:spPr bwMode="auto">
            <a:xfrm>
              <a:off x="6096000" y="0"/>
              <a:ext cx="2063552" cy="7056784"/>
            </a:xfrm>
            <a:prstGeom prst="roundRect">
              <a:avLst>
                <a:gd name="adj" fmla="val 0"/>
              </a:avLst>
            </a:prstGeom>
            <a:solidFill>
              <a:srgbClr val="FFA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5721" tIns="27861" rIns="55721" bIns="27861"/>
            <a:lstStyle>
              <a:lvl1pPr>
                <a:spcBef>
                  <a:spcPts val="1138"/>
                </a:spcBef>
                <a:buClr>
                  <a:schemeClr val="accent1"/>
                </a:buClr>
                <a:buSzPct val="80000"/>
                <a:buFont typeface="Corbel" panose="020B0503020204020204" pitchFamily="34" charset="0"/>
                <a:defRPr sz="17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1pPr>
              <a:lvl2pPr marL="742950" indent="-28575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6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2pPr>
              <a:lvl3pPr marL="11430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4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3pPr>
              <a:lvl4pPr marL="16002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4pPr>
              <a:lvl5pPr marL="2057400" indent="-22860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5pPr>
              <a:lvl6pPr marL="25146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6pPr>
              <a:lvl7pPr marL="29718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7pPr>
              <a:lvl8pPr marL="34290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8pPr>
              <a:lvl9pPr marL="3886200" indent="-228600" eaLnBrk="0" fontAlgn="base" hangingPunct="0"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defRPr sz="1300">
                  <a:solidFill>
                    <a:schemeClr val="tx1"/>
                  </a:solidFill>
                  <a:latin typeface="Roboto" pitchFamily="2" charset="0"/>
                  <a:ea typeface="MS PGothic" panose="020B0600070205080204" pitchFamily="34" charset="-128"/>
                  <a:sym typeface="Open San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en-US" sz="1425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Roboto Bold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rot="16200000">
            <a:off x="-497351" y="2225112"/>
            <a:ext cx="2299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small" dirty="0" smtClean="0">
                <a:solidFill>
                  <a:srgbClr val="002060"/>
                </a:solidFill>
              </a:rPr>
              <a:t>www.Vectrae.com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4227934"/>
            <a:ext cx="762106" cy="783928"/>
          </a:xfrm>
          <a:prstGeom prst="rect">
            <a:avLst/>
          </a:prstGeom>
        </p:spPr>
      </p:pic>
      <p:sp>
        <p:nvSpPr>
          <p:cNvPr id="15" name="Title 5"/>
          <p:cNvSpPr>
            <a:spLocks noChangeArrowheads="1"/>
          </p:cNvSpPr>
          <p:nvPr/>
        </p:nvSpPr>
        <p:spPr bwMode="auto">
          <a:xfrm>
            <a:off x="1475656" y="4083918"/>
            <a:ext cx="6624736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138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defRPr sz="17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1pPr>
            <a:lvl2pPr marL="742950" indent="-28575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6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2pPr>
            <a:lvl3pPr marL="11430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4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3pPr>
            <a:lvl4pPr marL="16002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4pPr>
            <a:lvl5pPr marL="20574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5pPr>
            <a:lvl6pPr marL="25146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6pPr>
            <a:lvl7pPr marL="29718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7pPr>
            <a:lvl8pPr marL="34290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8pPr>
            <a:lvl9pPr marL="38862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Bebas Neue" charset="0"/>
              </a:rPr>
              <a:t>VECTRAE INFOTECH PVT. LTD.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Bebas Neue" charset="0"/>
              </a:rPr>
              <a:t>DELHI-NCR l BANGALORE l MUMBAI l HYDERABAD l PUNE</a:t>
            </a:r>
            <a:endParaRPr lang="en-US" altLang="en-US" sz="15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>
            <a:spLocks noChangeArrowheads="1"/>
          </p:cNvSpPr>
          <p:nvPr/>
        </p:nvSpPr>
        <p:spPr bwMode="auto">
          <a:xfrm>
            <a:off x="1706547" y="2872455"/>
            <a:ext cx="6680597" cy="2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8">
              <a:spcBef>
                <a:spcPts val="1138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defRPr sz="17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1pPr>
            <a:lvl2pPr marL="742950" indent="-28575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6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2pPr>
            <a:lvl3pPr marL="11430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4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3pPr>
            <a:lvl4pPr marL="16002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4pPr>
            <a:lvl5pPr marL="2057400" indent="-22860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5pPr>
            <a:lvl6pPr marL="25146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6pPr>
            <a:lvl7pPr marL="29718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7pPr>
            <a:lvl8pPr marL="34290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8pPr>
            <a:lvl9pPr marL="3886200" indent="-228600" eaLnBrk="0" fontAlgn="base" hangingPunct="0"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defRPr sz="1300">
                <a:solidFill>
                  <a:schemeClr val="tx1"/>
                </a:solidFill>
                <a:latin typeface="Roboto" pitchFamily="2" charset="0"/>
                <a:ea typeface="MS PGothic" panose="020B0600070205080204" pitchFamily="34" charset="-128"/>
                <a:sym typeface="Open Sans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50"/>
              </a:spcBef>
            </a:pPr>
            <a:r>
              <a:rPr lang="en-US" altLang="en-US" sz="10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 your precious time and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2663658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5" grpId="0" bldLvl="0"/>
      <p:bldP spid="1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-2124744" y="2071684"/>
            <a:ext cx="5786478" cy="88446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Inspirations…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mindshift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42857"/>
            <a:ext cx="7643834" cy="50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AC2DF9-7C6D-4545-82E9-62542C2B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1640" y="0"/>
            <a:ext cx="781236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C868F5-45E0-4892-9F8A-1C7E837739EF}"/>
              </a:ext>
            </a:extLst>
          </p:cNvPr>
          <p:cNvSpPr/>
          <p:nvPr/>
        </p:nvSpPr>
        <p:spPr>
          <a:xfrm rot="16200000">
            <a:off x="-436769" y="2248585"/>
            <a:ext cx="2310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Us</a:t>
            </a:r>
            <a:endParaRPr lang="ko-KR" alt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07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205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24744" y="2071684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cap="small" dirty="0" smtClean="0">
                <a:solidFill>
                  <a:srgbClr val="002060"/>
                </a:solidFill>
              </a:rPr>
              <a:t>Priorities</a:t>
            </a:r>
            <a:endParaRPr lang="ko-KR" altLang="en-US" dirty="0">
              <a:solidFill>
                <a:srgbClr val="002060"/>
              </a:solidFill>
            </a:endParaRPr>
          </a:p>
        </p:txBody>
      </p:sp>
      <p:grpSp>
        <p:nvGrpSpPr>
          <p:cNvPr id="21" name="Group 11"/>
          <p:cNvGrpSpPr/>
          <p:nvPr/>
        </p:nvGrpSpPr>
        <p:grpSpPr>
          <a:xfrm rot="4000420" flipV="1">
            <a:off x="3842280" y="1055869"/>
            <a:ext cx="3143249" cy="2959039"/>
            <a:chOff x="3350030" y="2070161"/>
            <a:chExt cx="3143249" cy="29590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2" name="Trapezoid 21"/>
            <p:cNvSpPr/>
            <p:nvPr/>
          </p:nvSpPr>
          <p:spPr>
            <a:xfrm rot="60000">
              <a:off x="4210050" y="4419600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rapezoid 22"/>
            <p:cNvSpPr/>
            <p:nvPr/>
          </p:nvSpPr>
          <p:spPr>
            <a:xfrm rot="-2880000">
              <a:off x="5181200" y="3990200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rapezoid 23"/>
            <p:cNvSpPr/>
            <p:nvPr/>
          </p:nvSpPr>
          <p:spPr>
            <a:xfrm rot="-5880000">
              <a:off x="5502679" y="2969446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rapezoid 24"/>
            <p:cNvSpPr/>
            <p:nvPr/>
          </p:nvSpPr>
          <p:spPr>
            <a:xfrm rot="12760420">
              <a:off x="4921250" y="2070161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rapezoid 25"/>
            <p:cNvSpPr/>
            <p:nvPr/>
          </p:nvSpPr>
          <p:spPr>
            <a:xfrm rot="3000000" flipH="1">
              <a:off x="3257149" y="3952100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rapezoid 26"/>
            <p:cNvSpPr/>
            <p:nvPr/>
          </p:nvSpPr>
          <p:spPr>
            <a:xfrm rot="5940000" flipH="1">
              <a:off x="2969030" y="2936054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3443268" y="1559795"/>
            <a:ext cx="1676400" cy="1981200"/>
          </a:xfrm>
          <a:prstGeom prst="rightArrow">
            <a:avLst>
              <a:gd name="adj1" fmla="val 50000"/>
              <a:gd name="adj2" fmla="val 8920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85918" y="2055095"/>
            <a:ext cx="16002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2121665" y="277581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Participate  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Modernizing India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6000890" y="393283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Bridge the Digital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Divide</a:t>
            </a: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7414511" y="2032621"/>
            <a:ext cx="1278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Innovate</a:t>
            </a:r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6804248" y="3619354"/>
            <a:ext cx="2209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Transformative Technologies</a:t>
            </a: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1909741" y="4268197"/>
            <a:ext cx="3598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Supporting for growth of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Startup India &amp; Digital India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28794" y="2143122"/>
            <a:ext cx="1550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Our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24744" y="2119332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sz="2800" cap="small" dirty="0">
                <a:solidFill>
                  <a:srgbClr val="002060"/>
                </a:solidFill>
              </a:rPr>
              <a:t>Our Business Values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 descr="biz ag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17118"/>
            <a:ext cx="4214842" cy="3726382"/>
          </a:xfrm>
          <a:prstGeom prst="rect">
            <a:avLst/>
          </a:prstGeom>
        </p:spPr>
      </p:pic>
      <p:pic>
        <p:nvPicPr>
          <p:cNvPr id="11" name="Picture 10" descr="w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0"/>
            <a:ext cx="7643834" cy="13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31"/>
          <p:cNvSpPr>
            <a:spLocks noEditPoints="1"/>
          </p:cNvSpPr>
          <p:nvPr/>
        </p:nvSpPr>
        <p:spPr bwMode="auto">
          <a:xfrm>
            <a:off x="6896443" y="126449"/>
            <a:ext cx="2022693" cy="1998553"/>
          </a:xfrm>
          <a:custGeom>
            <a:avLst/>
            <a:gdLst/>
            <a:ahLst/>
            <a:cxnLst>
              <a:cxn ang="0">
                <a:pos x="259" y="120"/>
              </a:cxn>
              <a:cxn ang="0">
                <a:pos x="254" y="93"/>
              </a:cxn>
              <a:cxn ang="0">
                <a:pos x="250" y="89"/>
              </a:cxn>
              <a:cxn ang="0">
                <a:pos x="231" y="87"/>
              </a:cxn>
              <a:cxn ang="0">
                <a:pos x="216" y="62"/>
              </a:cxn>
              <a:cxn ang="0">
                <a:pos x="224" y="44"/>
              </a:cxn>
              <a:cxn ang="0">
                <a:pos x="222" y="39"/>
              </a:cxn>
              <a:cxn ang="0">
                <a:pos x="202" y="22"/>
              </a:cxn>
              <a:cxn ang="0">
                <a:pos x="196" y="21"/>
              </a:cxn>
              <a:cxn ang="0">
                <a:pos x="180" y="32"/>
              </a:cxn>
              <a:cxn ang="0">
                <a:pos x="152" y="22"/>
              </a:cxn>
              <a:cxn ang="0">
                <a:pos x="147" y="4"/>
              </a:cxn>
              <a:cxn ang="0">
                <a:pos x="143" y="0"/>
              </a:cxn>
              <a:cxn ang="0">
                <a:pos x="116" y="0"/>
              </a:cxn>
              <a:cxn ang="0">
                <a:pos x="111" y="4"/>
              </a:cxn>
              <a:cxn ang="0">
                <a:pos x="106" y="22"/>
              </a:cxn>
              <a:cxn ang="0">
                <a:pos x="78" y="32"/>
              </a:cxn>
              <a:cxn ang="0">
                <a:pos x="62" y="22"/>
              </a:cxn>
              <a:cxn ang="0">
                <a:pos x="56" y="22"/>
              </a:cxn>
              <a:cxn ang="0">
                <a:pos x="36" y="39"/>
              </a:cxn>
              <a:cxn ang="0">
                <a:pos x="35" y="45"/>
              </a:cxn>
              <a:cxn ang="0">
                <a:pos x="43" y="62"/>
              </a:cxn>
              <a:cxn ang="0">
                <a:pos x="28" y="88"/>
              </a:cxn>
              <a:cxn ang="0">
                <a:pos x="9" y="90"/>
              </a:cxn>
              <a:cxn ang="0">
                <a:pos x="5" y="94"/>
              </a:cxn>
              <a:cxn ang="0">
                <a:pos x="0" y="120"/>
              </a:cxn>
              <a:cxn ang="0">
                <a:pos x="3" y="126"/>
              </a:cxn>
              <a:cxn ang="0">
                <a:pos x="20" y="134"/>
              </a:cxn>
              <a:cxn ang="0">
                <a:pos x="25" y="163"/>
              </a:cxn>
              <a:cxn ang="0">
                <a:pos x="12" y="177"/>
              </a:cxn>
              <a:cxn ang="0">
                <a:pos x="11" y="183"/>
              </a:cxn>
              <a:cxn ang="0">
                <a:pos x="25" y="206"/>
              </a:cxn>
              <a:cxn ang="0">
                <a:pos x="30" y="208"/>
              </a:cxn>
              <a:cxn ang="0">
                <a:pos x="49" y="203"/>
              </a:cxn>
              <a:cxn ang="0">
                <a:pos x="71" y="222"/>
              </a:cxn>
              <a:cxn ang="0">
                <a:pos x="70" y="241"/>
              </a:cxn>
              <a:cxn ang="0">
                <a:pos x="73" y="246"/>
              </a:cxn>
              <a:cxn ang="0">
                <a:pos x="98" y="255"/>
              </a:cxn>
              <a:cxn ang="0">
                <a:pos x="104" y="254"/>
              </a:cxn>
              <a:cxn ang="0">
                <a:pos x="115" y="238"/>
              </a:cxn>
              <a:cxn ang="0">
                <a:pos x="130" y="239"/>
              </a:cxn>
              <a:cxn ang="0">
                <a:pos x="145" y="238"/>
              </a:cxn>
              <a:cxn ang="0">
                <a:pos x="156" y="253"/>
              </a:cxn>
              <a:cxn ang="0">
                <a:pos x="161" y="255"/>
              </a:cxn>
              <a:cxn ang="0">
                <a:pos x="187" y="246"/>
              </a:cxn>
              <a:cxn ang="0">
                <a:pos x="190" y="241"/>
              </a:cxn>
              <a:cxn ang="0">
                <a:pos x="188" y="222"/>
              </a:cxn>
              <a:cxn ang="0">
                <a:pos x="211" y="203"/>
              </a:cxn>
              <a:cxn ang="0">
                <a:pos x="230" y="207"/>
              </a:cxn>
              <a:cxn ang="0">
                <a:pos x="235" y="205"/>
              </a:cxn>
              <a:cxn ang="0">
                <a:pos x="248" y="182"/>
              </a:cxn>
              <a:cxn ang="0">
                <a:pos x="248" y="176"/>
              </a:cxn>
              <a:cxn ang="0">
                <a:pos x="234" y="162"/>
              </a:cxn>
              <a:cxn ang="0">
                <a:pos x="239" y="133"/>
              </a:cxn>
              <a:cxn ang="0">
                <a:pos x="256" y="125"/>
              </a:cxn>
              <a:cxn ang="0">
                <a:pos x="259" y="120"/>
              </a:cxn>
              <a:cxn ang="0">
                <a:pos x="165" y="190"/>
              </a:cxn>
              <a:cxn ang="0">
                <a:pos x="69" y="165"/>
              </a:cxn>
              <a:cxn ang="0">
                <a:pos x="94" y="69"/>
              </a:cxn>
              <a:cxn ang="0">
                <a:pos x="190" y="94"/>
              </a:cxn>
              <a:cxn ang="0">
                <a:pos x="165" y="190"/>
              </a:cxn>
            </a:cxnLst>
            <a:rect l="0" t="0" r="r" b="b"/>
            <a:pathLst>
              <a:path w="259" h="256">
                <a:moveTo>
                  <a:pt x="259" y="120"/>
                </a:moveTo>
                <a:cubicBezTo>
                  <a:pt x="259" y="118"/>
                  <a:pt x="254" y="94"/>
                  <a:pt x="254" y="93"/>
                </a:cubicBezTo>
                <a:cubicBezTo>
                  <a:pt x="254" y="91"/>
                  <a:pt x="252" y="89"/>
                  <a:pt x="250" y="89"/>
                </a:cubicBezTo>
                <a:cubicBezTo>
                  <a:pt x="247" y="89"/>
                  <a:pt x="233" y="88"/>
                  <a:pt x="231" y="87"/>
                </a:cubicBezTo>
                <a:cubicBezTo>
                  <a:pt x="227" y="78"/>
                  <a:pt x="222" y="70"/>
                  <a:pt x="216" y="62"/>
                </a:cubicBezTo>
                <a:cubicBezTo>
                  <a:pt x="217" y="60"/>
                  <a:pt x="223" y="47"/>
                  <a:pt x="224" y="44"/>
                </a:cubicBezTo>
                <a:cubicBezTo>
                  <a:pt x="225" y="42"/>
                  <a:pt x="224" y="40"/>
                  <a:pt x="222" y="39"/>
                </a:cubicBezTo>
                <a:cubicBezTo>
                  <a:pt x="222" y="38"/>
                  <a:pt x="203" y="22"/>
                  <a:pt x="202" y="22"/>
                </a:cubicBezTo>
                <a:cubicBezTo>
                  <a:pt x="200" y="20"/>
                  <a:pt x="198" y="20"/>
                  <a:pt x="196" y="21"/>
                </a:cubicBezTo>
                <a:cubicBezTo>
                  <a:pt x="194" y="23"/>
                  <a:pt x="182" y="31"/>
                  <a:pt x="180" y="32"/>
                </a:cubicBezTo>
                <a:cubicBezTo>
                  <a:pt x="172" y="27"/>
                  <a:pt x="162" y="24"/>
                  <a:pt x="152" y="22"/>
                </a:cubicBezTo>
                <a:cubicBezTo>
                  <a:pt x="152" y="20"/>
                  <a:pt x="148" y="6"/>
                  <a:pt x="147" y="4"/>
                </a:cubicBezTo>
                <a:cubicBezTo>
                  <a:pt x="147" y="2"/>
                  <a:pt x="145" y="0"/>
                  <a:pt x="14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3" y="0"/>
                  <a:pt x="112" y="2"/>
                  <a:pt x="111" y="4"/>
                </a:cubicBezTo>
                <a:cubicBezTo>
                  <a:pt x="110" y="7"/>
                  <a:pt x="107" y="20"/>
                  <a:pt x="106" y="22"/>
                </a:cubicBezTo>
                <a:cubicBezTo>
                  <a:pt x="96" y="24"/>
                  <a:pt x="87" y="28"/>
                  <a:pt x="78" y="32"/>
                </a:cubicBezTo>
                <a:cubicBezTo>
                  <a:pt x="76" y="31"/>
                  <a:pt x="65" y="23"/>
                  <a:pt x="62" y="22"/>
                </a:cubicBezTo>
                <a:cubicBezTo>
                  <a:pt x="61" y="21"/>
                  <a:pt x="58" y="20"/>
                  <a:pt x="56" y="22"/>
                </a:cubicBezTo>
                <a:cubicBezTo>
                  <a:pt x="56" y="23"/>
                  <a:pt x="37" y="38"/>
                  <a:pt x="36" y="39"/>
                </a:cubicBezTo>
                <a:cubicBezTo>
                  <a:pt x="34" y="41"/>
                  <a:pt x="34" y="43"/>
                  <a:pt x="35" y="45"/>
                </a:cubicBezTo>
                <a:cubicBezTo>
                  <a:pt x="36" y="48"/>
                  <a:pt x="42" y="60"/>
                  <a:pt x="43" y="62"/>
                </a:cubicBezTo>
                <a:cubicBezTo>
                  <a:pt x="37" y="70"/>
                  <a:pt x="32" y="79"/>
                  <a:pt x="28" y="88"/>
                </a:cubicBezTo>
                <a:cubicBezTo>
                  <a:pt x="25" y="88"/>
                  <a:pt x="12" y="90"/>
                  <a:pt x="9" y="90"/>
                </a:cubicBezTo>
                <a:cubicBezTo>
                  <a:pt x="7" y="90"/>
                  <a:pt x="5" y="91"/>
                  <a:pt x="5" y="94"/>
                </a:cubicBezTo>
                <a:cubicBezTo>
                  <a:pt x="4" y="95"/>
                  <a:pt x="0" y="119"/>
                  <a:pt x="0" y="120"/>
                </a:cubicBezTo>
                <a:cubicBezTo>
                  <a:pt x="0" y="123"/>
                  <a:pt x="1" y="125"/>
                  <a:pt x="3" y="126"/>
                </a:cubicBezTo>
                <a:cubicBezTo>
                  <a:pt x="6" y="127"/>
                  <a:pt x="18" y="133"/>
                  <a:pt x="20" y="134"/>
                </a:cubicBezTo>
                <a:cubicBezTo>
                  <a:pt x="20" y="144"/>
                  <a:pt x="22" y="154"/>
                  <a:pt x="25" y="163"/>
                </a:cubicBezTo>
                <a:cubicBezTo>
                  <a:pt x="24" y="165"/>
                  <a:pt x="14" y="175"/>
                  <a:pt x="12" y="177"/>
                </a:cubicBezTo>
                <a:cubicBezTo>
                  <a:pt x="10" y="178"/>
                  <a:pt x="10" y="180"/>
                  <a:pt x="11" y="183"/>
                </a:cubicBezTo>
                <a:cubicBezTo>
                  <a:pt x="12" y="184"/>
                  <a:pt x="24" y="205"/>
                  <a:pt x="25" y="206"/>
                </a:cubicBezTo>
                <a:cubicBezTo>
                  <a:pt x="26" y="208"/>
                  <a:pt x="28" y="208"/>
                  <a:pt x="30" y="208"/>
                </a:cubicBezTo>
                <a:cubicBezTo>
                  <a:pt x="33" y="207"/>
                  <a:pt x="46" y="204"/>
                  <a:pt x="49" y="203"/>
                </a:cubicBezTo>
                <a:cubicBezTo>
                  <a:pt x="55" y="210"/>
                  <a:pt x="63" y="217"/>
                  <a:pt x="71" y="222"/>
                </a:cubicBezTo>
                <a:cubicBezTo>
                  <a:pt x="71" y="224"/>
                  <a:pt x="70" y="238"/>
                  <a:pt x="70" y="241"/>
                </a:cubicBezTo>
                <a:cubicBezTo>
                  <a:pt x="70" y="243"/>
                  <a:pt x="71" y="245"/>
                  <a:pt x="73" y="246"/>
                </a:cubicBezTo>
                <a:cubicBezTo>
                  <a:pt x="74" y="247"/>
                  <a:pt x="97" y="255"/>
                  <a:pt x="98" y="255"/>
                </a:cubicBezTo>
                <a:cubicBezTo>
                  <a:pt x="101" y="256"/>
                  <a:pt x="103" y="255"/>
                  <a:pt x="104" y="254"/>
                </a:cubicBezTo>
                <a:cubicBezTo>
                  <a:pt x="106" y="251"/>
                  <a:pt x="114" y="240"/>
                  <a:pt x="115" y="238"/>
                </a:cubicBezTo>
                <a:cubicBezTo>
                  <a:pt x="120" y="239"/>
                  <a:pt x="125" y="239"/>
                  <a:pt x="130" y="239"/>
                </a:cubicBezTo>
                <a:cubicBezTo>
                  <a:pt x="135" y="239"/>
                  <a:pt x="140" y="239"/>
                  <a:pt x="145" y="238"/>
                </a:cubicBezTo>
                <a:cubicBezTo>
                  <a:pt x="146" y="240"/>
                  <a:pt x="154" y="251"/>
                  <a:pt x="156" y="253"/>
                </a:cubicBezTo>
                <a:cubicBezTo>
                  <a:pt x="157" y="255"/>
                  <a:pt x="159" y="256"/>
                  <a:pt x="161" y="255"/>
                </a:cubicBezTo>
                <a:cubicBezTo>
                  <a:pt x="163" y="255"/>
                  <a:pt x="186" y="246"/>
                  <a:pt x="187" y="246"/>
                </a:cubicBezTo>
                <a:cubicBezTo>
                  <a:pt x="189" y="245"/>
                  <a:pt x="190" y="243"/>
                  <a:pt x="190" y="241"/>
                </a:cubicBezTo>
                <a:cubicBezTo>
                  <a:pt x="190" y="238"/>
                  <a:pt x="188" y="224"/>
                  <a:pt x="188" y="222"/>
                </a:cubicBezTo>
                <a:cubicBezTo>
                  <a:pt x="197" y="216"/>
                  <a:pt x="204" y="210"/>
                  <a:pt x="211" y="203"/>
                </a:cubicBezTo>
                <a:cubicBezTo>
                  <a:pt x="213" y="203"/>
                  <a:pt x="227" y="207"/>
                  <a:pt x="230" y="207"/>
                </a:cubicBezTo>
                <a:cubicBezTo>
                  <a:pt x="231" y="208"/>
                  <a:pt x="234" y="207"/>
                  <a:pt x="235" y="205"/>
                </a:cubicBezTo>
                <a:cubicBezTo>
                  <a:pt x="235" y="204"/>
                  <a:pt x="248" y="183"/>
                  <a:pt x="248" y="182"/>
                </a:cubicBezTo>
                <a:cubicBezTo>
                  <a:pt x="249" y="180"/>
                  <a:pt x="249" y="178"/>
                  <a:pt x="248" y="176"/>
                </a:cubicBezTo>
                <a:cubicBezTo>
                  <a:pt x="245" y="174"/>
                  <a:pt x="236" y="164"/>
                  <a:pt x="234" y="162"/>
                </a:cubicBezTo>
                <a:cubicBezTo>
                  <a:pt x="237" y="153"/>
                  <a:pt x="239" y="143"/>
                  <a:pt x="239" y="133"/>
                </a:cubicBezTo>
                <a:cubicBezTo>
                  <a:pt x="241" y="132"/>
                  <a:pt x="254" y="126"/>
                  <a:pt x="256" y="125"/>
                </a:cubicBezTo>
                <a:cubicBezTo>
                  <a:pt x="258" y="124"/>
                  <a:pt x="259" y="122"/>
                  <a:pt x="259" y="120"/>
                </a:cubicBezTo>
                <a:close/>
                <a:moveTo>
                  <a:pt x="165" y="190"/>
                </a:moveTo>
                <a:cubicBezTo>
                  <a:pt x="131" y="209"/>
                  <a:pt x="88" y="198"/>
                  <a:pt x="69" y="165"/>
                </a:cubicBezTo>
                <a:cubicBezTo>
                  <a:pt x="50" y="131"/>
                  <a:pt x="61" y="88"/>
                  <a:pt x="94" y="69"/>
                </a:cubicBezTo>
                <a:cubicBezTo>
                  <a:pt x="128" y="49"/>
                  <a:pt x="171" y="60"/>
                  <a:pt x="190" y="94"/>
                </a:cubicBezTo>
                <a:cubicBezTo>
                  <a:pt x="210" y="127"/>
                  <a:pt x="198" y="170"/>
                  <a:pt x="165" y="190"/>
                </a:cubicBezTo>
                <a:close/>
              </a:path>
            </a:pathLst>
          </a:custGeom>
          <a:solidFill>
            <a:srgbClr val="3EFC7D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51962" y="466572"/>
            <a:ext cx="1318305" cy="1318305"/>
          </a:xfrm>
          <a:prstGeom prst="ellipse">
            <a:avLst/>
          </a:prstGeom>
          <a:solidFill>
            <a:srgbClr val="2B638A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24476" y="921271"/>
            <a:ext cx="1570976" cy="3795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iscoSansTT ExtraLight"/>
              </a:rPr>
              <a:t>Networking</a:t>
            </a:r>
          </a:p>
        </p:txBody>
      </p:sp>
      <p:sp>
        <p:nvSpPr>
          <p:cNvPr id="55" name="Oval 54"/>
          <p:cNvSpPr/>
          <p:nvPr/>
        </p:nvSpPr>
        <p:spPr>
          <a:xfrm>
            <a:off x="7251963" y="471798"/>
            <a:ext cx="1318305" cy="130102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6" name="Freeform 131"/>
          <p:cNvSpPr>
            <a:spLocks noEditPoints="1"/>
          </p:cNvSpPr>
          <p:nvPr/>
        </p:nvSpPr>
        <p:spPr bwMode="auto">
          <a:xfrm>
            <a:off x="1692212" y="100255"/>
            <a:ext cx="2022693" cy="1998553"/>
          </a:xfrm>
          <a:custGeom>
            <a:avLst/>
            <a:gdLst/>
            <a:ahLst/>
            <a:cxnLst>
              <a:cxn ang="0">
                <a:pos x="259" y="120"/>
              </a:cxn>
              <a:cxn ang="0">
                <a:pos x="254" y="93"/>
              </a:cxn>
              <a:cxn ang="0">
                <a:pos x="250" y="89"/>
              </a:cxn>
              <a:cxn ang="0">
                <a:pos x="231" y="87"/>
              </a:cxn>
              <a:cxn ang="0">
                <a:pos x="216" y="62"/>
              </a:cxn>
              <a:cxn ang="0">
                <a:pos x="224" y="44"/>
              </a:cxn>
              <a:cxn ang="0">
                <a:pos x="222" y="39"/>
              </a:cxn>
              <a:cxn ang="0">
                <a:pos x="202" y="22"/>
              </a:cxn>
              <a:cxn ang="0">
                <a:pos x="196" y="21"/>
              </a:cxn>
              <a:cxn ang="0">
                <a:pos x="180" y="32"/>
              </a:cxn>
              <a:cxn ang="0">
                <a:pos x="152" y="22"/>
              </a:cxn>
              <a:cxn ang="0">
                <a:pos x="147" y="4"/>
              </a:cxn>
              <a:cxn ang="0">
                <a:pos x="143" y="0"/>
              </a:cxn>
              <a:cxn ang="0">
                <a:pos x="116" y="0"/>
              </a:cxn>
              <a:cxn ang="0">
                <a:pos x="111" y="4"/>
              </a:cxn>
              <a:cxn ang="0">
                <a:pos x="106" y="22"/>
              </a:cxn>
              <a:cxn ang="0">
                <a:pos x="78" y="32"/>
              </a:cxn>
              <a:cxn ang="0">
                <a:pos x="62" y="22"/>
              </a:cxn>
              <a:cxn ang="0">
                <a:pos x="56" y="22"/>
              </a:cxn>
              <a:cxn ang="0">
                <a:pos x="36" y="39"/>
              </a:cxn>
              <a:cxn ang="0">
                <a:pos x="35" y="45"/>
              </a:cxn>
              <a:cxn ang="0">
                <a:pos x="43" y="62"/>
              </a:cxn>
              <a:cxn ang="0">
                <a:pos x="28" y="88"/>
              </a:cxn>
              <a:cxn ang="0">
                <a:pos x="9" y="90"/>
              </a:cxn>
              <a:cxn ang="0">
                <a:pos x="5" y="94"/>
              </a:cxn>
              <a:cxn ang="0">
                <a:pos x="0" y="120"/>
              </a:cxn>
              <a:cxn ang="0">
                <a:pos x="3" y="126"/>
              </a:cxn>
              <a:cxn ang="0">
                <a:pos x="20" y="134"/>
              </a:cxn>
              <a:cxn ang="0">
                <a:pos x="25" y="163"/>
              </a:cxn>
              <a:cxn ang="0">
                <a:pos x="12" y="177"/>
              </a:cxn>
              <a:cxn ang="0">
                <a:pos x="11" y="183"/>
              </a:cxn>
              <a:cxn ang="0">
                <a:pos x="25" y="206"/>
              </a:cxn>
              <a:cxn ang="0">
                <a:pos x="30" y="208"/>
              </a:cxn>
              <a:cxn ang="0">
                <a:pos x="49" y="203"/>
              </a:cxn>
              <a:cxn ang="0">
                <a:pos x="71" y="222"/>
              </a:cxn>
              <a:cxn ang="0">
                <a:pos x="70" y="241"/>
              </a:cxn>
              <a:cxn ang="0">
                <a:pos x="73" y="246"/>
              </a:cxn>
              <a:cxn ang="0">
                <a:pos x="98" y="255"/>
              </a:cxn>
              <a:cxn ang="0">
                <a:pos x="104" y="254"/>
              </a:cxn>
              <a:cxn ang="0">
                <a:pos x="115" y="238"/>
              </a:cxn>
              <a:cxn ang="0">
                <a:pos x="130" y="239"/>
              </a:cxn>
              <a:cxn ang="0">
                <a:pos x="145" y="238"/>
              </a:cxn>
              <a:cxn ang="0">
                <a:pos x="156" y="253"/>
              </a:cxn>
              <a:cxn ang="0">
                <a:pos x="161" y="255"/>
              </a:cxn>
              <a:cxn ang="0">
                <a:pos x="187" y="246"/>
              </a:cxn>
              <a:cxn ang="0">
                <a:pos x="190" y="241"/>
              </a:cxn>
              <a:cxn ang="0">
                <a:pos x="188" y="222"/>
              </a:cxn>
              <a:cxn ang="0">
                <a:pos x="211" y="203"/>
              </a:cxn>
              <a:cxn ang="0">
                <a:pos x="230" y="207"/>
              </a:cxn>
              <a:cxn ang="0">
                <a:pos x="235" y="205"/>
              </a:cxn>
              <a:cxn ang="0">
                <a:pos x="248" y="182"/>
              </a:cxn>
              <a:cxn ang="0">
                <a:pos x="248" y="176"/>
              </a:cxn>
              <a:cxn ang="0">
                <a:pos x="234" y="162"/>
              </a:cxn>
              <a:cxn ang="0">
                <a:pos x="239" y="133"/>
              </a:cxn>
              <a:cxn ang="0">
                <a:pos x="256" y="125"/>
              </a:cxn>
              <a:cxn ang="0">
                <a:pos x="259" y="120"/>
              </a:cxn>
              <a:cxn ang="0">
                <a:pos x="165" y="190"/>
              </a:cxn>
              <a:cxn ang="0">
                <a:pos x="69" y="165"/>
              </a:cxn>
              <a:cxn ang="0">
                <a:pos x="94" y="69"/>
              </a:cxn>
              <a:cxn ang="0">
                <a:pos x="190" y="94"/>
              </a:cxn>
              <a:cxn ang="0">
                <a:pos x="165" y="190"/>
              </a:cxn>
            </a:cxnLst>
            <a:rect l="0" t="0" r="r" b="b"/>
            <a:pathLst>
              <a:path w="259" h="256">
                <a:moveTo>
                  <a:pt x="259" y="120"/>
                </a:moveTo>
                <a:cubicBezTo>
                  <a:pt x="259" y="118"/>
                  <a:pt x="254" y="94"/>
                  <a:pt x="254" y="93"/>
                </a:cubicBezTo>
                <a:cubicBezTo>
                  <a:pt x="254" y="91"/>
                  <a:pt x="252" y="89"/>
                  <a:pt x="250" y="89"/>
                </a:cubicBezTo>
                <a:cubicBezTo>
                  <a:pt x="247" y="89"/>
                  <a:pt x="233" y="88"/>
                  <a:pt x="231" y="87"/>
                </a:cubicBezTo>
                <a:cubicBezTo>
                  <a:pt x="227" y="78"/>
                  <a:pt x="222" y="70"/>
                  <a:pt x="216" y="62"/>
                </a:cubicBezTo>
                <a:cubicBezTo>
                  <a:pt x="217" y="60"/>
                  <a:pt x="223" y="47"/>
                  <a:pt x="224" y="44"/>
                </a:cubicBezTo>
                <a:cubicBezTo>
                  <a:pt x="225" y="42"/>
                  <a:pt x="224" y="40"/>
                  <a:pt x="222" y="39"/>
                </a:cubicBezTo>
                <a:cubicBezTo>
                  <a:pt x="222" y="38"/>
                  <a:pt x="203" y="22"/>
                  <a:pt x="202" y="22"/>
                </a:cubicBezTo>
                <a:cubicBezTo>
                  <a:pt x="200" y="20"/>
                  <a:pt x="198" y="20"/>
                  <a:pt x="196" y="21"/>
                </a:cubicBezTo>
                <a:cubicBezTo>
                  <a:pt x="194" y="23"/>
                  <a:pt x="182" y="31"/>
                  <a:pt x="180" y="32"/>
                </a:cubicBezTo>
                <a:cubicBezTo>
                  <a:pt x="172" y="27"/>
                  <a:pt x="162" y="24"/>
                  <a:pt x="152" y="22"/>
                </a:cubicBezTo>
                <a:cubicBezTo>
                  <a:pt x="152" y="20"/>
                  <a:pt x="148" y="6"/>
                  <a:pt x="147" y="4"/>
                </a:cubicBezTo>
                <a:cubicBezTo>
                  <a:pt x="147" y="2"/>
                  <a:pt x="145" y="0"/>
                  <a:pt x="14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3" y="0"/>
                  <a:pt x="112" y="2"/>
                  <a:pt x="111" y="4"/>
                </a:cubicBezTo>
                <a:cubicBezTo>
                  <a:pt x="110" y="7"/>
                  <a:pt x="107" y="20"/>
                  <a:pt x="106" y="22"/>
                </a:cubicBezTo>
                <a:cubicBezTo>
                  <a:pt x="96" y="24"/>
                  <a:pt x="87" y="28"/>
                  <a:pt x="78" y="32"/>
                </a:cubicBezTo>
                <a:cubicBezTo>
                  <a:pt x="76" y="31"/>
                  <a:pt x="65" y="23"/>
                  <a:pt x="62" y="22"/>
                </a:cubicBezTo>
                <a:cubicBezTo>
                  <a:pt x="61" y="21"/>
                  <a:pt x="58" y="20"/>
                  <a:pt x="56" y="22"/>
                </a:cubicBezTo>
                <a:cubicBezTo>
                  <a:pt x="56" y="23"/>
                  <a:pt x="37" y="38"/>
                  <a:pt x="36" y="39"/>
                </a:cubicBezTo>
                <a:cubicBezTo>
                  <a:pt x="34" y="41"/>
                  <a:pt x="34" y="43"/>
                  <a:pt x="35" y="45"/>
                </a:cubicBezTo>
                <a:cubicBezTo>
                  <a:pt x="36" y="48"/>
                  <a:pt x="42" y="60"/>
                  <a:pt x="43" y="62"/>
                </a:cubicBezTo>
                <a:cubicBezTo>
                  <a:pt x="37" y="70"/>
                  <a:pt x="32" y="79"/>
                  <a:pt x="28" y="88"/>
                </a:cubicBezTo>
                <a:cubicBezTo>
                  <a:pt x="25" y="88"/>
                  <a:pt x="12" y="90"/>
                  <a:pt x="9" y="90"/>
                </a:cubicBezTo>
                <a:cubicBezTo>
                  <a:pt x="7" y="90"/>
                  <a:pt x="5" y="91"/>
                  <a:pt x="5" y="94"/>
                </a:cubicBezTo>
                <a:cubicBezTo>
                  <a:pt x="4" y="95"/>
                  <a:pt x="0" y="119"/>
                  <a:pt x="0" y="120"/>
                </a:cubicBezTo>
                <a:cubicBezTo>
                  <a:pt x="0" y="123"/>
                  <a:pt x="1" y="125"/>
                  <a:pt x="3" y="126"/>
                </a:cubicBezTo>
                <a:cubicBezTo>
                  <a:pt x="6" y="127"/>
                  <a:pt x="18" y="133"/>
                  <a:pt x="20" y="134"/>
                </a:cubicBezTo>
                <a:cubicBezTo>
                  <a:pt x="20" y="144"/>
                  <a:pt x="22" y="154"/>
                  <a:pt x="25" y="163"/>
                </a:cubicBezTo>
                <a:cubicBezTo>
                  <a:pt x="24" y="165"/>
                  <a:pt x="14" y="175"/>
                  <a:pt x="12" y="177"/>
                </a:cubicBezTo>
                <a:cubicBezTo>
                  <a:pt x="10" y="178"/>
                  <a:pt x="10" y="180"/>
                  <a:pt x="11" y="183"/>
                </a:cubicBezTo>
                <a:cubicBezTo>
                  <a:pt x="12" y="184"/>
                  <a:pt x="24" y="205"/>
                  <a:pt x="25" y="206"/>
                </a:cubicBezTo>
                <a:cubicBezTo>
                  <a:pt x="26" y="208"/>
                  <a:pt x="28" y="208"/>
                  <a:pt x="30" y="208"/>
                </a:cubicBezTo>
                <a:cubicBezTo>
                  <a:pt x="33" y="207"/>
                  <a:pt x="46" y="204"/>
                  <a:pt x="49" y="203"/>
                </a:cubicBezTo>
                <a:cubicBezTo>
                  <a:pt x="55" y="210"/>
                  <a:pt x="63" y="217"/>
                  <a:pt x="71" y="222"/>
                </a:cubicBezTo>
                <a:cubicBezTo>
                  <a:pt x="71" y="224"/>
                  <a:pt x="70" y="238"/>
                  <a:pt x="70" y="241"/>
                </a:cubicBezTo>
                <a:cubicBezTo>
                  <a:pt x="70" y="243"/>
                  <a:pt x="71" y="245"/>
                  <a:pt x="73" y="246"/>
                </a:cubicBezTo>
                <a:cubicBezTo>
                  <a:pt x="74" y="247"/>
                  <a:pt x="97" y="255"/>
                  <a:pt x="98" y="255"/>
                </a:cubicBezTo>
                <a:cubicBezTo>
                  <a:pt x="101" y="256"/>
                  <a:pt x="103" y="255"/>
                  <a:pt x="104" y="254"/>
                </a:cubicBezTo>
                <a:cubicBezTo>
                  <a:pt x="106" y="251"/>
                  <a:pt x="114" y="240"/>
                  <a:pt x="115" y="238"/>
                </a:cubicBezTo>
                <a:cubicBezTo>
                  <a:pt x="120" y="239"/>
                  <a:pt x="125" y="239"/>
                  <a:pt x="130" y="239"/>
                </a:cubicBezTo>
                <a:cubicBezTo>
                  <a:pt x="135" y="239"/>
                  <a:pt x="140" y="239"/>
                  <a:pt x="145" y="238"/>
                </a:cubicBezTo>
                <a:cubicBezTo>
                  <a:pt x="146" y="240"/>
                  <a:pt x="154" y="251"/>
                  <a:pt x="156" y="253"/>
                </a:cubicBezTo>
                <a:cubicBezTo>
                  <a:pt x="157" y="255"/>
                  <a:pt x="159" y="256"/>
                  <a:pt x="161" y="255"/>
                </a:cubicBezTo>
                <a:cubicBezTo>
                  <a:pt x="163" y="255"/>
                  <a:pt x="186" y="246"/>
                  <a:pt x="187" y="246"/>
                </a:cubicBezTo>
                <a:cubicBezTo>
                  <a:pt x="189" y="245"/>
                  <a:pt x="190" y="243"/>
                  <a:pt x="190" y="241"/>
                </a:cubicBezTo>
                <a:cubicBezTo>
                  <a:pt x="190" y="238"/>
                  <a:pt x="188" y="224"/>
                  <a:pt x="188" y="222"/>
                </a:cubicBezTo>
                <a:cubicBezTo>
                  <a:pt x="197" y="216"/>
                  <a:pt x="204" y="210"/>
                  <a:pt x="211" y="203"/>
                </a:cubicBezTo>
                <a:cubicBezTo>
                  <a:pt x="213" y="203"/>
                  <a:pt x="227" y="207"/>
                  <a:pt x="230" y="207"/>
                </a:cubicBezTo>
                <a:cubicBezTo>
                  <a:pt x="231" y="208"/>
                  <a:pt x="234" y="207"/>
                  <a:pt x="235" y="205"/>
                </a:cubicBezTo>
                <a:cubicBezTo>
                  <a:pt x="235" y="204"/>
                  <a:pt x="248" y="183"/>
                  <a:pt x="248" y="182"/>
                </a:cubicBezTo>
                <a:cubicBezTo>
                  <a:pt x="249" y="180"/>
                  <a:pt x="249" y="178"/>
                  <a:pt x="248" y="176"/>
                </a:cubicBezTo>
                <a:cubicBezTo>
                  <a:pt x="245" y="174"/>
                  <a:pt x="236" y="164"/>
                  <a:pt x="234" y="162"/>
                </a:cubicBezTo>
                <a:cubicBezTo>
                  <a:pt x="237" y="153"/>
                  <a:pt x="239" y="143"/>
                  <a:pt x="239" y="133"/>
                </a:cubicBezTo>
                <a:cubicBezTo>
                  <a:pt x="241" y="132"/>
                  <a:pt x="254" y="126"/>
                  <a:pt x="256" y="125"/>
                </a:cubicBezTo>
                <a:cubicBezTo>
                  <a:pt x="258" y="124"/>
                  <a:pt x="259" y="122"/>
                  <a:pt x="259" y="120"/>
                </a:cubicBezTo>
                <a:close/>
                <a:moveTo>
                  <a:pt x="165" y="190"/>
                </a:moveTo>
                <a:cubicBezTo>
                  <a:pt x="131" y="209"/>
                  <a:pt x="88" y="198"/>
                  <a:pt x="69" y="165"/>
                </a:cubicBezTo>
                <a:cubicBezTo>
                  <a:pt x="50" y="131"/>
                  <a:pt x="61" y="88"/>
                  <a:pt x="94" y="69"/>
                </a:cubicBezTo>
                <a:cubicBezTo>
                  <a:pt x="128" y="49"/>
                  <a:pt x="171" y="60"/>
                  <a:pt x="190" y="94"/>
                </a:cubicBezTo>
                <a:cubicBezTo>
                  <a:pt x="210" y="127"/>
                  <a:pt x="198" y="170"/>
                  <a:pt x="165" y="190"/>
                </a:cubicBezTo>
                <a:close/>
              </a:path>
            </a:pathLst>
          </a:custGeom>
          <a:solidFill>
            <a:srgbClr val="3EFC7D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048437" y="440379"/>
            <a:ext cx="1318305" cy="1318305"/>
          </a:xfrm>
          <a:prstGeom prst="ellipse">
            <a:avLst/>
          </a:prstGeom>
          <a:solidFill>
            <a:srgbClr val="2B638A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07705" y="627534"/>
            <a:ext cx="1584176" cy="1025892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iscoSansTT ExtraLight"/>
              </a:rPr>
              <a:t>IT </a:t>
            </a:r>
            <a:endParaRPr lang="en-US" sz="1400" b="1" dirty="0" smtClean="0">
              <a:solidFill>
                <a:schemeClr val="bg1"/>
              </a:solidFill>
              <a:latin typeface="CiscoSansTT ExtraLigh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iscoSansTT ExtraLight"/>
              </a:rPr>
              <a:t>Hardware &amp; IT Accessories</a:t>
            </a:r>
            <a:endParaRPr lang="en-US" sz="1400" b="1" dirty="0">
              <a:solidFill>
                <a:schemeClr val="bg1"/>
              </a:solidFill>
              <a:latin typeface="CiscoSansTT ExtraLigh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CiscoSansTT ExtraLigh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038389" y="459066"/>
            <a:ext cx="1318305" cy="130102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9" name="Freeform 131"/>
          <p:cNvSpPr>
            <a:spLocks noEditPoints="1"/>
          </p:cNvSpPr>
          <p:nvPr/>
        </p:nvSpPr>
        <p:spPr bwMode="auto">
          <a:xfrm rot="10800000">
            <a:off x="1692804" y="2955469"/>
            <a:ext cx="2022690" cy="1998553"/>
          </a:xfrm>
          <a:custGeom>
            <a:avLst/>
            <a:gdLst/>
            <a:ahLst/>
            <a:cxnLst>
              <a:cxn ang="0">
                <a:pos x="259" y="120"/>
              </a:cxn>
              <a:cxn ang="0">
                <a:pos x="254" y="93"/>
              </a:cxn>
              <a:cxn ang="0">
                <a:pos x="250" y="89"/>
              </a:cxn>
              <a:cxn ang="0">
                <a:pos x="231" y="87"/>
              </a:cxn>
              <a:cxn ang="0">
                <a:pos x="216" y="62"/>
              </a:cxn>
              <a:cxn ang="0">
                <a:pos x="224" y="44"/>
              </a:cxn>
              <a:cxn ang="0">
                <a:pos x="222" y="39"/>
              </a:cxn>
              <a:cxn ang="0">
                <a:pos x="202" y="22"/>
              </a:cxn>
              <a:cxn ang="0">
                <a:pos x="196" y="21"/>
              </a:cxn>
              <a:cxn ang="0">
                <a:pos x="180" y="32"/>
              </a:cxn>
              <a:cxn ang="0">
                <a:pos x="152" y="22"/>
              </a:cxn>
              <a:cxn ang="0">
                <a:pos x="147" y="4"/>
              </a:cxn>
              <a:cxn ang="0">
                <a:pos x="143" y="0"/>
              </a:cxn>
              <a:cxn ang="0">
                <a:pos x="116" y="0"/>
              </a:cxn>
              <a:cxn ang="0">
                <a:pos x="111" y="4"/>
              </a:cxn>
              <a:cxn ang="0">
                <a:pos x="106" y="22"/>
              </a:cxn>
              <a:cxn ang="0">
                <a:pos x="78" y="32"/>
              </a:cxn>
              <a:cxn ang="0">
                <a:pos x="62" y="22"/>
              </a:cxn>
              <a:cxn ang="0">
                <a:pos x="56" y="22"/>
              </a:cxn>
              <a:cxn ang="0">
                <a:pos x="36" y="39"/>
              </a:cxn>
              <a:cxn ang="0">
                <a:pos x="35" y="45"/>
              </a:cxn>
              <a:cxn ang="0">
                <a:pos x="43" y="62"/>
              </a:cxn>
              <a:cxn ang="0">
                <a:pos x="28" y="88"/>
              </a:cxn>
              <a:cxn ang="0">
                <a:pos x="9" y="90"/>
              </a:cxn>
              <a:cxn ang="0">
                <a:pos x="5" y="94"/>
              </a:cxn>
              <a:cxn ang="0">
                <a:pos x="0" y="120"/>
              </a:cxn>
              <a:cxn ang="0">
                <a:pos x="3" y="126"/>
              </a:cxn>
              <a:cxn ang="0">
                <a:pos x="20" y="134"/>
              </a:cxn>
              <a:cxn ang="0">
                <a:pos x="25" y="163"/>
              </a:cxn>
              <a:cxn ang="0">
                <a:pos x="12" y="177"/>
              </a:cxn>
              <a:cxn ang="0">
                <a:pos x="11" y="183"/>
              </a:cxn>
              <a:cxn ang="0">
                <a:pos x="25" y="206"/>
              </a:cxn>
              <a:cxn ang="0">
                <a:pos x="30" y="208"/>
              </a:cxn>
              <a:cxn ang="0">
                <a:pos x="49" y="203"/>
              </a:cxn>
              <a:cxn ang="0">
                <a:pos x="71" y="222"/>
              </a:cxn>
              <a:cxn ang="0">
                <a:pos x="70" y="241"/>
              </a:cxn>
              <a:cxn ang="0">
                <a:pos x="73" y="246"/>
              </a:cxn>
              <a:cxn ang="0">
                <a:pos x="98" y="255"/>
              </a:cxn>
              <a:cxn ang="0">
                <a:pos x="104" y="254"/>
              </a:cxn>
              <a:cxn ang="0">
                <a:pos x="115" y="238"/>
              </a:cxn>
              <a:cxn ang="0">
                <a:pos x="130" y="239"/>
              </a:cxn>
              <a:cxn ang="0">
                <a:pos x="145" y="238"/>
              </a:cxn>
              <a:cxn ang="0">
                <a:pos x="156" y="253"/>
              </a:cxn>
              <a:cxn ang="0">
                <a:pos x="161" y="255"/>
              </a:cxn>
              <a:cxn ang="0">
                <a:pos x="187" y="246"/>
              </a:cxn>
              <a:cxn ang="0">
                <a:pos x="190" y="241"/>
              </a:cxn>
              <a:cxn ang="0">
                <a:pos x="188" y="222"/>
              </a:cxn>
              <a:cxn ang="0">
                <a:pos x="211" y="203"/>
              </a:cxn>
              <a:cxn ang="0">
                <a:pos x="230" y="207"/>
              </a:cxn>
              <a:cxn ang="0">
                <a:pos x="235" y="205"/>
              </a:cxn>
              <a:cxn ang="0">
                <a:pos x="248" y="182"/>
              </a:cxn>
              <a:cxn ang="0">
                <a:pos x="248" y="176"/>
              </a:cxn>
              <a:cxn ang="0">
                <a:pos x="234" y="162"/>
              </a:cxn>
              <a:cxn ang="0">
                <a:pos x="239" y="133"/>
              </a:cxn>
              <a:cxn ang="0">
                <a:pos x="256" y="125"/>
              </a:cxn>
              <a:cxn ang="0">
                <a:pos x="259" y="120"/>
              </a:cxn>
              <a:cxn ang="0">
                <a:pos x="165" y="190"/>
              </a:cxn>
              <a:cxn ang="0">
                <a:pos x="69" y="165"/>
              </a:cxn>
              <a:cxn ang="0">
                <a:pos x="94" y="69"/>
              </a:cxn>
              <a:cxn ang="0">
                <a:pos x="190" y="94"/>
              </a:cxn>
              <a:cxn ang="0">
                <a:pos x="165" y="190"/>
              </a:cxn>
            </a:cxnLst>
            <a:rect l="0" t="0" r="r" b="b"/>
            <a:pathLst>
              <a:path w="259" h="256">
                <a:moveTo>
                  <a:pt x="259" y="120"/>
                </a:moveTo>
                <a:cubicBezTo>
                  <a:pt x="259" y="118"/>
                  <a:pt x="254" y="94"/>
                  <a:pt x="254" y="93"/>
                </a:cubicBezTo>
                <a:cubicBezTo>
                  <a:pt x="254" y="91"/>
                  <a:pt x="252" y="89"/>
                  <a:pt x="250" y="89"/>
                </a:cubicBezTo>
                <a:cubicBezTo>
                  <a:pt x="247" y="89"/>
                  <a:pt x="233" y="88"/>
                  <a:pt x="231" y="87"/>
                </a:cubicBezTo>
                <a:cubicBezTo>
                  <a:pt x="227" y="78"/>
                  <a:pt x="222" y="70"/>
                  <a:pt x="216" y="62"/>
                </a:cubicBezTo>
                <a:cubicBezTo>
                  <a:pt x="217" y="60"/>
                  <a:pt x="223" y="47"/>
                  <a:pt x="224" y="44"/>
                </a:cubicBezTo>
                <a:cubicBezTo>
                  <a:pt x="225" y="42"/>
                  <a:pt x="224" y="40"/>
                  <a:pt x="222" y="39"/>
                </a:cubicBezTo>
                <a:cubicBezTo>
                  <a:pt x="222" y="38"/>
                  <a:pt x="203" y="22"/>
                  <a:pt x="202" y="22"/>
                </a:cubicBezTo>
                <a:cubicBezTo>
                  <a:pt x="200" y="20"/>
                  <a:pt x="198" y="20"/>
                  <a:pt x="196" y="21"/>
                </a:cubicBezTo>
                <a:cubicBezTo>
                  <a:pt x="194" y="23"/>
                  <a:pt x="182" y="31"/>
                  <a:pt x="180" y="32"/>
                </a:cubicBezTo>
                <a:cubicBezTo>
                  <a:pt x="172" y="27"/>
                  <a:pt x="162" y="24"/>
                  <a:pt x="152" y="22"/>
                </a:cubicBezTo>
                <a:cubicBezTo>
                  <a:pt x="152" y="20"/>
                  <a:pt x="148" y="6"/>
                  <a:pt x="147" y="4"/>
                </a:cubicBezTo>
                <a:cubicBezTo>
                  <a:pt x="147" y="2"/>
                  <a:pt x="145" y="0"/>
                  <a:pt x="14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3" y="0"/>
                  <a:pt x="112" y="2"/>
                  <a:pt x="111" y="4"/>
                </a:cubicBezTo>
                <a:cubicBezTo>
                  <a:pt x="110" y="7"/>
                  <a:pt x="107" y="20"/>
                  <a:pt x="106" y="22"/>
                </a:cubicBezTo>
                <a:cubicBezTo>
                  <a:pt x="96" y="24"/>
                  <a:pt x="87" y="28"/>
                  <a:pt x="78" y="32"/>
                </a:cubicBezTo>
                <a:cubicBezTo>
                  <a:pt x="76" y="31"/>
                  <a:pt x="65" y="23"/>
                  <a:pt x="62" y="22"/>
                </a:cubicBezTo>
                <a:cubicBezTo>
                  <a:pt x="61" y="21"/>
                  <a:pt x="58" y="20"/>
                  <a:pt x="56" y="22"/>
                </a:cubicBezTo>
                <a:cubicBezTo>
                  <a:pt x="56" y="23"/>
                  <a:pt x="37" y="38"/>
                  <a:pt x="36" y="39"/>
                </a:cubicBezTo>
                <a:cubicBezTo>
                  <a:pt x="34" y="41"/>
                  <a:pt x="34" y="43"/>
                  <a:pt x="35" y="45"/>
                </a:cubicBezTo>
                <a:cubicBezTo>
                  <a:pt x="36" y="48"/>
                  <a:pt x="42" y="60"/>
                  <a:pt x="43" y="62"/>
                </a:cubicBezTo>
                <a:cubicBezTo>
                  <a:pt x="37" y="70"/>
                  <a:pt x="32" y="79"/>
                  <a:pt x="28" y="88"/>
                </a:cubicBezTo>
                <a:cubicBezTo>
                  <a:pt x="25" y="88"/>
                  <a:pt x="12" y="90"/>
                  <a:pt x="9" y="90"/>
                </a:cubicBezTo>
                <a:cubicBezTo>
                  <a:pt x="7" y="90"/>
                  <a:pt x="5" y="91"/>
                  <a:pt x="5" y="94"/>
                </a:cubicBezTo>
                <a:cubicBezTo>
                  <a:pt x="4" y="95"/>
                  <a:pt x="0" y="119"/>
                  <a:pt x="0" y="120"/>
                </a:cubicBezTo>
                <a:cubicBezTo>
                  <a:pt x="0" y="123"/>
                  <a:pt x="1" y="125"/>
                  <a:pt x="3" y="126"/>
                </a:cubicBezTo>
                <a:cubicBezTo>
                  <a:pt x="6" y="127"/>
                  <a:pt x="18" y="133"/>
                  <a:pt x="20" y="134"/>
                </a:cubicBezTo>
                <a:cubicBezTo>
                  <a:pt x="20" y="144"/>
                  <a:pt x="22" y="154"/>
                  <a:pt x="25" y="163"/>
                </a:cubicBezTo>
                <a:cubicBezTo>
                  <a:pt x="24" y="165"/>
                  <a:pt x="14" y="175"/>
                  <a:pt x="12" y="177"/>
                </a:cubicBezTo>
                <a:cubicBezTo>
                  <a:pt x="10" y="178"/>
                  <a:pt x="10" y="180"/>
                  <a:pt x="11" y="183"/>
                </a:cubicBezTo>
                <a:cubicBezTo>
                  <a:pt x="12" y="184"/>
                  <a:pt x="24" y="205"/>
                  <a:pt x="25" y="206"/>
                </a:cubicBezTo>
                <a:cubicBezTo>
                  <a:pt x="26" y="208"/>
                  <a:pt x="28" y="208"/>
                  <a:pt x="30" y="208"/>
                </a:cubicBezTo>
                <a:cubicBezTo>
                  <a:pt x="33" y="207"/>
                  <a:pt x="46" y="204"/>
                  <a:pt x="49" y="203"/>
                </a:cubicBezTo>
                <a:cubicBezTo>
                  <a:pt x="55" y="210"/>
                  <a:pt x="63" y="217"/>
                  <a:pt x="71" y="222"/>
                </a:cubicBezTo>
                <a:cubicBezTo>
                  <a:pt x="71" y="224"/>
                  <a:pt x="70" y="238"/>
                  <a:pt x="70" y="241"/>
                </a:cubicBezTo>
                <a:cubicBezTo>
                  <a:pt x="70" y="243"/>
                  <a:pt x="71" y="245"/>
                  <a:pt x="73" y="246"/>
                </a:cubicBezTo>
                <a:cubicBezTo>
                  <a:pt x="74" y="247"/>
                  <a:pt x="97" y="255"/>
                  <a:pt x="98" y="255"/>
                </a:cubicBezTo>
                <a:cubicBezTo>
                  <a:pt x="101" y="256"/>
                  <a:pt x="103" y="255"/>
                  <a:pt x="104" y="254"/>
                </a:cubicBezTo>
                <a:cubicBezTo>
                  <a:pt x="106" y="251"/>
                  <a:pt x="114" y="240"/>
                  <a:pt x="115" y="238"/>
                </a:cubicBezTo>
                <a:cubicBezTo>
                  <a:pt x="120" y="239"/>
                  <a:pt x="125" y="239"/>
                  <a:pt x="130" y="239"/>
                </a:cubicBezTo>
                <a:cubicBezTo>
                  <a:pt x="135" y="239"/>
                  <a:pt x="140" y="239"/>
                  <a:pt x="145" y="238"/>
                </a:cubicBezTo>
                <a:cubicBezTo>
                  <a:pt x="146" y="240"/>
                  <a:pt x="154" y="251"/>
                  <a:pt x="156" y="253"/>
                </a:cubicBezTo>
                <a:cubicBezTo>
                  <a:pt x="157" y="255"/>
                  <a:pt x="159" y="256"/>
                  <a:pt x="161" y="255"/>
                </a:cubicBezTo>
                <a:cubicBezTo>
                  <a:pt x="163" y="255"/>
                  <a:pt x="186" y="246"/>
                  <a:pt x="187" y="246"/>
                </a:cubicBezTo>
                <a:cubicBezTo>
                  <a:pt x="189" y="245"/>
                  <a:pt x="190" y="243"/>
                  <a:pt x="190" y="241"/>
                </a:cubicBezTo>
                <a:cubicBezTo>
                  <a:pt x="190" y="238"/>
                  <a:pt x="188" y="224"/>
                  <a:pt x="188" y="222"/>
                </a:cubicBezTo>
                <a:cubicBezTo>
                  <a:pt x="197" y="216"/>
                  <a:pt x="204" y="210"/>
                  <a:pt x="211" y="203"/>
                </a:cubicBezTo>
                <a:cubicBezTo>
                  <a:pt x="213" y="203"/>
                  <a:pt x="227" y="207"/>
                  <a:pt x="230" y="207"/>
                </a:cubicBezTo>
                <a:cubicBezTo>
                  <a:pt x="231" y="208"/>
                  <a:pt x="234" y="207"/>
                  <a:pt x="235" y="205"/>
                </a:cubicBezTo>
                <a:cubicBezTo>
                  <a:pt x="235" y="204"/>
                  <a:pt x="248" y="183"/>
                  <a:pt x="248" y="182"/>
                </a:cubicBezTo>
                <a:cubicBezTo>
                  <a:pt x="249" y="180"/>
                  <a:pt x="249" y="178"/>
                  <a:pt x="248" y="176"/>
                </a:cubicBezTo>
                <a:cubicBezTo>
                  <a:pt x="245" y="174"/>
                  <a:pt x="236" y="164"/>
                  <a:pt x="234" y="162"/>
                </a:cubicBezTo>
                <a:cubicBezTo>
                  <a:pt x="237" y="153"/>
                  <a:pt x="239" y="143"/>
                  <a:pt x="239" y="133"/>
                </a:cubicBezTo>
                <a:cubicBezTo>
                  <a:pt x="241" y="132"/>
                  <a:pt x="254" y="126"/>
                  <a:pt x="256" y="125"/>
                </a:cubicBezTo>
                <a:cubicBezTo>
                  <a:pt x="258" y="124"/>
                  <a:pt x="259" y="122"/>
                  <a:pt x="259" y="120"/>
                </a:cubicBezTo>
                <a:close/>
                <a:moveTo>
                  <a:pt x="165" y="190"/>
                </a:moveTo>
                <a:cubicBezTo>
                  <a:pt x="131" y="209"/>
                  <a:pt x="88" y="198"/>
                  <a:pt x="69" y="165"/>
                </a:cubicBezTo>
                <a:cubicBezTo>
                  <a:pt x="50" y="131"/>
                  <a:pt x="61" y="88"/>
                  <a:pt x="94" y="69"/>
                </a:cubicBezTo>
                <a:cubicBezTo>
                  <a:pt x="128" y="49"/>
                  <a:pt x="171" y="60"/>
                  <a:pt x="190" y="94"/>
                </a:cubicBezTo>
                <a:cubicBezTo>
                  <a:pt x="210" y="127"/>
                  <a:pt x="198" y="170"/>
                  <a:pt x="165" y="190"/>
                </a:cubicBezTo>
                <a:close/>
              </a:path>
            </a:pathLst>
          </a:custGeom>
          <a:solidFill>
            <a:srgbClr val="3EFC7D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039520" y="3295593"/>
            <a:ext cx="1318305" cy="1318305"/>
          </a:xfrm>
          <a:prstGeom prst="ellipse">
            <a:avLst/>
          </a:prstGeom>
          <a:solidFill>
            <a:srgbClr val="2B638A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039520" y="3296344"/>
            <a:ext cx="1318305" cy="130102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38390" y="3657243"/>
            <a:ext cx="1251448" cy="595004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iscoSansTT ExtraLight"/>
              </a:rPr>
              <a:t>Onsite IT   Support</a:t>
            </a:r>
            <a:endParaRPr lang="en-US" sz="1400" b="1" dirty="0">
              <a:solidFill>
                <a:schemeClr val="bg1"/>
              </a:solidFill>
              <a:latin typeface="CiscoSansTT ExtraLight"/>
            </a:endParaRPr>
          </a:p>
        </p:txBody>
      </p:sp>
      <p:sp>
        <p:nvSpPr>
          <p:cNvPr id="57" name="Freeform 131"/>
          <p:cNvSpPr>
            <a:spLocks noEditPoints="1"/>
          </p:cNvSpPr>
          <p:nvPr/>
        </p:nvSpPr>
        <p:spPr bwMode="auto">
          <a:xfrm>
            <a:off x="6892612" y="2989170"/>
            <a:ext cx="2022693" cy="1998553"/>
          </a:xfrm>
          <a:custGeom>
            <a:avLst/>
            <a:gdLst/>
            <a:ahLst/>
            <a:cxnLst>
              <a:cxn ang="0">
                <a:pos x="259" y="120"/>
              </a:cxn>
              <a:cxn ang="0">
                <a:pos x="254" y="93"/>
              </a:cxn>
              <a:cxn ang="0">
                <a:pos x="250" y="89"/>
              </a:cxn>
              <a:cxn ang="0">
                <a:pos x="231" y="87"/>
              </a:cxn>
              <a:cxn ang="0">
                <a:pos x="216" y="62"/>
              </a:cxn>
              <a:cxn ang="0">
                <a:pos x="224" y="44"/>
              </a:cxn>
              <a:cxn ang="0">
                <a:pos x="222" y="39"/>
              </a:cxn>
              <a:cxn ang="0">
                <a:pos x="202" y="22"/>
              </a:cxn>
              <a:cxn ang="0">
                <a:pos x="196" y="21"/>
              </a:cxn>
              <a:cxn ang="0">
                <a:pos x="180" y="32"/>
              </a:cxn>
              <a:cxn ang="0">
                <a:pos x="152" y="22"/>
              </a:cxn>
              <a:cxn ang="0">
                <a:pos x="147" y="4"/>
              </a:cxn>
              <a:cxn ang="0">
                <a:pos x="143" y="0"/>
              </a:cxn>
              <a:cxn ang="0">
                <a:pos x="116" y="0"/>
              </a:cxn>
              <a:cxn ang="0">
                <a:pos x="111" y="4"/>
              </a:cxn>
              <a:cxn ang="0">
                <a:pos x="106" y="22"/>
              </a:cxn>
              <a:cxn ang="0">
                <a:pos x="78" y="32"/>
              </a:cxn>
              <a:cxn ang="0">
                <a:pos x="62" y="22"/>
              </a:cxn>
              <a:cxn ang="0">
                <a:pos x="56" y="22"/>
              </a:cxn>
              <a:cxn ang="0">
                <a:pos x="36" y="39"/>
              </a:cxn>
              <a:cxn ang="0">
                <a:pos x="35" y="45"/>
              </a:cxn>
              <a:cxn ang="0">
                <a:pos x="43" y="62"/>
              </a:cxn>
              <a:cxn ang="0">
                <a:pos x="28" y="88"/>
              </a:cxn>
              <a:cxn ang="0">
                <a:pos x="9" y="90"/>
              </a:cxn>
              <a:cxn ang="0">
                <a:pos x="5" y="94"/>
              </a:cxn>
              <a:cxn ang="0">
                <a:pos x="0" y="120"/>
              </a:cxn>
              <a:cxn ang="0">
                <a:pos x="3" y="126"/>
              </a:cxn>
              <a:cxn ang="0">
                <a:pos x="20" y="134"/>
              </a:cxn>
              <a:cxn ang="0">
                <a:pos x="25" y="163"/>
              </a:cxn>
              <a:cxn ang="0">
                <a:pos x="12" y="177"/>
              </a:cxn>
              <a:cxn ang="0">
                <a:pos x="11" y="183"/>
              </a:cxn>
              <a:cxn ang="0">
                <a:pos x="25" y="206"/>
              </a:cxn>
              <a:cxn ang="0">
                <a:pos x="30" y="208"/>
              </a:cxn>
              <a:cxn ang="0">
                <a:pos x="49" y="203"/>
              </a:cxn>
              <a:cxn ang="0">
                <a:pos x="71" y="222"/>
              </a:cxn>
              <a:cxn ang="0">
                <a:pos x="70" y="241"/>
              </a:cxn>
              <a:cxn ang="0">
                <a:pos x="73" y="246"/>
              </a:cxn>
              <a:cxn ang="0">
                <a:pos x="98" y="255"/>
              </a:cxn>
              <a:cxn ang="0">
                <a:pos x="104" y="254"/>
              </a:cxn>
              <a:cxn ang="0">
                <a:pos x="115" y="238"/>
              </a:cxn>
              <a:cxn ang="0">
                <a:pos x="130" y="239"/>
              </a:cxn>
              <a:cxn ang="0">
                <a:pos x="145" y="238"/>
              </a:cxn>
              <a:cxn ang="0">
                <a:pos x="156" y="253"/>
              </a:cxn>
              <a:cxn ang="0">
                <a:pos x="161" y="255"/>
              </a:cxn>
              <a:cxn ang="0">
                <a:pos x="187" y="246"/>
              </a:cxn>
              <a:cxn ang="0">
                <a:pos x="190" y="241"/>
              </a:cxn>
              <a:cxn ang="0">
                <a:pos x="188" y="222"/>
              </a:cxn>
              <a:cxn ang="0">
                <a:pos x="211" y="203"/>
              </a:cxn>
              <a:cxn ang="0">
                <a:pos x="230" y="207"/>
              </a:cxn>
              <a:cxn ang="0">
                <a:pos x="235" y="205"/>
              </a:cxn>
              <a:cxn ang="0">
                <a:pos x="248" y="182"/>
              </a:cxn>
              <a:cxn ang="0">
                <a:pos x="248" y="176"/>
              </a:cxn>
              <a:cxn ang="0">
                <a:pos x="234" y="162"/>
              </a:cxn>
              <a:cxn ang="0">
                <a:pos x="239" y="133"/>
              </a:cxn>
              <a:cxn ang="0">
                <a:pos x="256" y="125"/>
              </a:cxn>
              <a:cxn ang="0">
                <a:pos x="259" y="120"/>
              </a:cxn>
              <a:cxn ang="0">
                <a:pos x="165" y="190"/>
              </a:cxn>
              <a:cxn ang="0">
                <a:pos x="69" y="165"/>
              </a:cxn>
              <a:cxn ang="0">
                <a:pos x="94" y="69"/>
              </a:cxn>
              <a:cxn ang="0">
                <a:pos x="190" y="94"/>
              </a:cxn>
              <a:cxn ang="0">
                <a:pos x="165" y="190"/>
              </a:cxn>
            </a:cxnLst>
            <a:rect l="0" t="0" r="r" b="b"/>
            <a:pathLst>
              <a:path w="259" h="256">
                <a:moveTo>
                  <a:pt x="259" y="120"/>
                </a:moveTo>
                <a:cubicBezTo>
                  <a:pt x="259" y="118"/>
                  <a:pt x="254" y="94"/>
                  <a:pt x="254" y="93"/>
                </a:cubicBezTo>
                <a:cubicBezTo>
                  <a:pt x="254" y="91"/>
                  <a:pt x="252" y="89"/>
                  <a:pt x="250" y="89"/>
                </a:cubicBezTo>
                <a:cubicBezTo>
                  <a:pt x="247" y="89"/>
                  <a:pt x="233" y="88"/>
                  <a:pt x="231" y="87"/>
                </a:cubicBezTo>
                <a:cubicBezTo>
                  <a:pt x="227" y="78"/>
                  <a:pt x="222" y="70"/>
                  <a:pt x="216" y="62"/>
                </a:cubicBezTo>
                <a:cubicBezTo>
                  <a:pt x="217" y="60"/>
                  <a:pt x="223" y="47"/>
                  <a:pt x="224" y="44"/>
                </a:cubicBezTo>
                <a:cubicBezTo>
                  <a:pt x="225" y="42"/>
                  <a:pt x="224" y="40"/>
                  <a:pt x="222" y="39"/>
                </a:cubicBezTo>
                <a:cubicBezTo>
                  <a:pt x="222" y="38"/>
                  <a:pt x="203" y="22"/>
                  <a:pt x="202" y="22"/>
                </a:cubicBezTo>
                <a:cubicBezTo>
                  <a:pt x="200" y="20"/>
                  <a:pt x="198" y="20"/>
                  <a:pt x="196" y="21"/>
                </a:cubicBezTo>
                <a:cubicBezTo>
                  <a:pt x="194" y="23"/>
                  <a:pt x="182" y="31"/>
                  <a:pt x="180" y="32"/>
                </a:cubicBezTo>
                <a:cubicBezTo>
                  <a:pt x="172" y="27"/>
                  <a:pt x="162" y="24"/>
                  <a:pt x="152" y="22"/>
                </a:cubicBezTo>
                <a:cubicBezTo>
                  <a:pt x="152" y="20"/>
                  <a:pt x="148" y="6"/>
                  <a:pt x="147" y="4"/>
                </a:cubicBezTo>
                <a:cubicBezTo>
                  <a:pt x="147" y="2"/>
                  <a:pt x="145" y="0"/>
                  <a:pt x="14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3" y="0"/>
                  <a:pt x="112" y="2"/>
                  <a:pt x="111" y="4"/>
                </a:cubicBezTo>
                <a:cubicBezTo>
                  <a:pt x="110" y="7"/>
                  <a:pt x="107" y="20"/>
                  <a:pt x="106" y="22"/>
                </a:cubicBezTo>
                <a:cubicBezTo>
                  <a:pt x="96" y="24"/>
                  <a:pt x="87" y="28"/>
                  <a:pt x="78" y="32"/>
                </a:cubicBezTo>
                <a:cubicBezTo>
                  <a:pt x="76" y="31"/>
                  <a:pt x="65" y="23"/>
                  <a:pt x="62" y="22"/>
                </a:cubicBezTo>
                <a:cubicBezTo>
                  <a:pt x="61" y="21"/>
                  <a:pt x="58" y="20"/>
                  <a:pt x="56" y="22"/>
                </a:cubicBezTo>
                <a:cubicBezTo>
                  <a:pt x="56" y="23"/>
                  <a:pt x="37" y="38"/>
                  <a:pt x="36" y="39"/>
                </a:cubicBezTo>
                <a:cubicBezTo>
                  <a:pt x="34" y="41"/>
                  <a:pt x="34" y="43"/>
                  <a:pt x="35" y="45"/>
                </a:cubicBezTo>
                <a:cubicBezTo>
                  <a:pt x="36" y="48"/>
                  <a:pt x="42" y="60"/>
                  <a:pt x="43" y="62"/>
                </a:cubicBezTo>
                <a:cubicBezTo>
                  <a:pt x="37" y="70"/>
                  <a:pt x="32" y="79"/>
                  <a:pt x="28" y="88"/>
                </a:cubicBezTo>
                <a:cubicBezTo>
                  <a:pt x="25" y="88"/>
                  <a:pt x="12" y="90"/>
                  <a:pt x="9" y="90"/>
                </a:cubicBezTo>
                <a:cubicBezTo>
                  <a:pt x="7" y="90"/>
                  <a:pt x="5" y="91"/>
                  <a:pt x="5" y="94"/>
                </a:cubicBezTo>
                <a:cubicBezTo>
                  <a:pt x="4" y="95"/>
                  <a:pt x="0" y="119"/>
                  <a:pt x="0" y="120"/>
                </a:cubicBezTo>
                <a:cubicBezTo>
                  <a:pt x="0" y="123"/>
                  <a:pt x="1" y="125"/>
                  <a:pt x="3" y="126"/>
                </a:cubicBezTo>
                <a:cubicBezTo>
                  <a:pt x="6" y="127"/>
                  <a:pt x="18" y="133"/>
                  <a:pt x="20" y="134"/>
                </a:cubicBezTo>
                <a:cubicBezTo>
                  <a:pt x="20" y="144"/>
                  <a:pt x="22" y="154"/>
                  <a:pt x="25" y="163"/>
                </a:cubicBezTo>
                <a:cubicBezTo>
                  <a:pt x="24" y="165"/>
                  <a:pt x="14" y="175"/>
                  <a:pt x="12" y="177"/>
                </a:cubicBezTo>
                <a:cubicBezTo>
                  <a:pt x="10" y="178"/>
                  <a:pt x="10" y="180"/>
                  <a:pt x="11" y="183"/>
                </a:cubicBezTo>
                <a:cubicBezTo>
                  <a:pt x="12" y="184"/>
                  <a:pt x="24" y="205"/>
                  <a:pt x="25" y="206"/>
                </a:cubicBezTo>
                <a:cubicBezTo>
                  <a:pt x="26" y="208"/>
                  <a:pt x="28" y="208"/>
                  <a:pt x="30" y="208"/>
                </a:cubicBezTo>
                <a:cubicBezTo>
                  <a:pt x="33" y="207"/>
                  <a:pt x="46" y="204"/>
                  <a:pt x="49" y="203"/>
                </a:cubicBezTo>
                <a:cubicBezTo>
                  <a:pt x="55" y="210"/>
                  <a:pt x="63" y="217"/>
                  <a:pt x="71" y="222"/>
                </a:cubicBezTo>
                <a:cubicBezTo>
                  <a:pt x="71" y="224"/>
                  <a:pt x="70" y="238"/>
                  <a:pt x="70" y="241"/>
                </a:cubicBezTo>
                <a:cubicBezTo>
                  <a:pt x="70" y="243"/>
                  <a:pt x="71" y="245"/>
                  <a:pt x="73" y="246"/>
                </a:cubicBezTo>
                <a:cubicBezTo>
                  <a:pt x="74" y="247"/>
                  <a:pt x="97" y="255"/>
                  <a:pt x="98" y="255"/>
                </a:cubicBezTo>
                <a:cubicBezTo>
                  <a:pt x="101" y="256"/>
                  <a:pt x="103" y="255"/>
                  <a:pt x="104" y="254"/>
                </a:cubicBezTo>
                <a:cubicBezTo>
                  <a:pt x="106" y="251"/>
                  <a:pt x="114" y="240"/>
                  <a:pt x="115" y="238"/>
                </a:cubicBezTo>
                <a:cubicBezTo>
                  <a:pt x="120" y="239"/>
                  <a:pt x="125" y="239"/>
                  <a:pt x="130" y="239"/>
                </a:cubicBezTo>
                <a:cubicBezTo>
                  <a:pt x="135" y="239"/>
                  <a:pt x="140" y="239"/>
                  <a:pt x="145" y="238"/>
                </a:cubicBezTo>
                <a:cubicBezTo>
                  <a:pt x="146" y="240"/>
                  <a:pt x="154" y="251"/>
                  <a:pt x="156" y="253"/>
                </a:cubicBezTo>
                <a:cubicBezTo>
                  <a:pt x="157" y="255"/>
                  <a:pt x="159" y="256"/>
                  <a:pt x="161" y="255"/>
                </a:cubicBezTo>
                <a:cubicBezTo>
                  <a:pt x="163" y="255"/>
                  <a:pt x="186" y="246"/>
                  <a:pt x="187" y="246"/>
                </a:cubicBezTo>
                <a:cubicBezTo>
                  <a:pt x="189" y="245"/>
                  <a:pt x="190" y="243"/>
                  <a:pt x="190" y="241"/>
                </a:cubicBezTo>
                <a:cubicBezTo>
                  <a:pt x="190" y="238"/>
                  <a:pt x="188" y="224"/>
                  <a:pt x="188" y="222"/>
                </a:cubicBezTo>
                <a:cubicBezTo>
                  <a:pt x="197" y="216"/>
                  <a:pt x="204" y="210"/>
                  <a:pt x="211" y="203"/>
                </a:cubicBezTo>
                <a:cubicBezTo>
                  <a:pt x="213" y="203"/>
                  <a:pt x="227" y="207"/>
                  <a:pt x="230" y="207"/>
                </a:cubicBezTo>
                <a:cubicBezTo>
                  <a:pt x="231" y="208"/>
                  <a:pt x="234" y="207"/>
                  <a:pt x="235" y="205"/>
                </a:cubicBezTo>
                <a:cubicBezTo>
                  <a:pt x="235" y="204"/>
                  <a:pt x="248" y="183"/>
                  <a:pt x="248" y="182"/>
                </a:cubicBezTo>
                <a:cubicBezTo>
                  <a:pt x="249" y="180"/>
                  <a:pt x="249" y="178"/>
                  <a:pt x="248" y="176"/>
                </a:cubicBezTo>
                <a:cubicBezTo>
                  <a:pt x="245" y="174"/>
                  <a:pt x="236" y="164"/>
                  <a:pt x="234" y="162"/>
                </a:cubicBezTo>
                <a:cubicBezTo>
                  <a:pt x="237" y="153"/>
                  <a:pt x="239" y="143"/>
                  <a:pt x="239" y="133"/>
                </a:cubicBezTo>
                <a:cubicBezTo>
                  <a:pt x="241" y="132"/>
                  <a:pt x="254" y="126"/>
                  <a:pt x="256" y="125"/>
                </a:cubicBezTo>
                <a:cubicBezTo>
                  <a:pt x="258" y="124"/>
                  <a:pt x="259" y="122"/>
                  <a:pt x="259" y="120"/>
                </a:cubicBezTo>
                <a:close/>
                <a:moveTo>
                  <a:pt x="165" y="190"/>
                </a:moveTo>
                <a:cubicBezTo>
                  <a:pt x="131" y="209"/>
                  <a:pt x="88" y="198"/>
                  <a:pt x="69" y="165"/>
                </a:cubicBezTo>
                <a:cubicBezTo>
                  <a:pt x="50" y="131"/>
                  <a:pt x="61" y="88"/>
                  <a:pt x="94" y="69"/>
                </a:cubicBezTo>
                <a:cubicBezTo>
                  <a:pt x="128" y="49"/>
                  <a:pt x="171" y="60"/>
                  <a:pt x="190" y="94"/>
                </a:cubicBezTo>
                <a:cubicBezTo>
                  <a:pt x="210" y="127"/>
                  <a:pt x="198" y="170"/>
                  <a:pt x="165" y="190"/>
                </a:cubicBezTo>
                <a:close/>
              </a:path>
            </a:pathLst>
          </a:custGeom>
          <a:solidFill>
            <a:srgbClr val="3EFC7D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251963" y="3329294"/>
            <a:ext cx="1318305" cy="1318305"/>
          </a:xfrm>
          <a:prstGeom prst="ellipse">
            <a:avLst/>
          </a:prstGeom>
          <a:solidFill>
            <a:srgbClr val="2B638A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48132" y="3337933"/>
            <a:ext cx="1318305" cy="130102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1050" y="3595680"/>
            <a:ext cx="1570976" cy="595004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CiscoSansTT ExtraLigh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iscoSansTT ExtraLight"/>
              </a:rPr>
              <a:t>Mobility</a:t>
            </a:r>
          </a:p>
        </p:txBody>
      </p:sp>
      <p:sp>
        <p:nvSpPr>
          <p:cNvPr id="51" name="Freeform 131"/>
          <p:cNvSpPr>
            <a:spLocks noEditPoints="1"/>
          </p:cNvSpPr>
          <p:nvPr/>
        </p:nvSpPr>
        <p:spPr bwMode="auto">
          <a:xfrm rot="10800000">
            <a:off x="4315572" y="71421"/>
            <a:ext cx="2022690" cy="1998553"/>
          </a:xfrm>
          <a:custGeom>
            <a:avLst/>
            <a:gdLst/>
            <a:ahLst/>
            <a:cxnLst>
              <a:cxn ang="0">
                <a:pos x="259" y="120"/>
              </a:cxn>
              <a:cxn ang="0">
                <a:pos x="254" y="93"/>
              </a:cxn>
              <a:cxn ang="0">
                <a:pos x="250" y="89"/>
              </a:cxn>
              <a:cxn ang="0">
                <a:pos x="231" y="87"/>
              </a:cxn>
              <a:cxn ang="0">
                <a:pos x="216" y="62"/>
              </a:cxn>
              <a:cxn ang="0">
                <a:pos x="224" y="44"/>
              </a:cxn>
              <a:cxn ang="0">
                <a:pos x="222" y="39"/>
              </a:cxn>
              <a:cxn ang="0">
                <a:pos x="202" y="22"/>
              </a:cxn>
              <a:cxn ang="0">
                <a:pos x="196" y="21"/>
              </a:cxn>
              <a:cxn ang="0">
                <a:pos x="180" y="32"/>
              </a:cxn>
              <a:cxn ang="0">
                <a:pos x="152" y="22"/>
              </a:cxn>
              <a:cxn ang="0">
                <a:pos x="147" y="4"/>
              </a:cxn>
              <a:cxn ang="0">
                <a:pos x="143" y="0"/>
              </a:cxn>
              <a:cxn ang="0">
                <a:pos x="116" y="0"/>
              </a:cxn>
              <a:cxn ang="0">
                <a:pos x="111" y="4"/>
              </a:cxn>
              <a:cxn ang="0">
                <a:pos x="106" y="22"/>
              </a:cxn>
              <a:cxn ang="0">
                <a:pos x="78" y="32"/>
              </a:cxn>
              <a:cxn ang="0">
                <a:pos x="62" y="22"/>
              </a:cxn>
              <a:cxn ang="0">
                <a:pos x="56" y="22"/>
              </a:cxn>
              <a:cxn ang="0">
                <a:pos x="36" y="39"/>
              </a:cxn>
              <a:cxn ang="0">
                <a:pos x="35" y="45"/>
              </a:cxn>
              <a:cxn ang="0">
                <a:pos x="43" y="62"/>
              </a:cxn>
              <a:cxn ang="0">
                <a:pos x="28" y="88"/>
              </a:cxn>
              <a:cxn ang="0">
                <a:pos x="9" y="90"/>
              </a:cxn>
              <a:cxn ang="0">
                <a:pos x="5" y="94"/>
              </a:cxn>
              <a:cxn ang="0">
                <a:pos x="0" y="120"/>
              </a:cxn>
              <a:cxn ang="0">
                <a:pos x="3" y="126"/>
              </a:cxn>
              <a:cxn ang="0">
                <a:pos x="20" y="134"/>
              </a:cxn>
              <a:cxn ang="0">
                <a:pos x="25" y="163"/>
              </a:cxn>
              <a:cxn ang="0">
                <a:pos x="12" y="177"/>
              </a:cxn>
              <a:cxn ang="0">
                <a:pos x="11" y="183"/>
              </a:cxn>
              <a:cxn ang="0">
                <a:pos x="25" y="206"/>
              </a:cxn>
              <a:cxn ang="0">
                <a:pos x="30" y="208"/>
              </a:cxn>
              <a:cxn ang="0">
                <a:pos x="49" y="203"/>
              </a:cxn>
              <a:cxn ang="0">
                <a:pos x="71" y="222"/>
              </a:cxn>
              <a:cxn ang="0">
                <a:pos x="70" y="241"/>
              </a:cxn>
              <a:cxn ang="0">
                <a:pos x="73" y="246"/>
              </a:cxn>
              <a:cxn ang="0">
                <a:pos x="98" y="255"/>
              </a:cxn>
              <a:cxn ang="0">
                <a:pos x="104" y="254"/>
              </a:cxn>
              <a:cxn ang="0">
                <a:pos x="115" y="238"/>
              </a:cxn>
              <a:cxn ang="0">
                <a:pos x="130" y="239"/>
              </a:cxn>
              <a:cxn ang="0">
                <a:pos x="145" y="238"/>
              </a:cxn>
              <a:cxn ang="0">
                <a:pos x="156" y="253"/>
              </a:cxn>
              <a:cxn ang="0">
                <a:pos x="161" y="255"/>
              </a:cxn>
              <a:cxn ang="0">
                <a:pos x="187" y="246"/>
              </a:cxn>
              <a:cxn ang="0">
                <a:pos x="190" y="241"/>
              </a:cxn>
              <a:cxn ang="0">
                <a:pos x="188" y="222"/>
              </a:cxn>
              <a:cxn ang="0">
                <a:pos x="211" y="203"/>
              </a:cxn>
              <a:cxn ang="0">
                <a:pos x="230" y="207"/>
              </a:cxn>
              <a:cxn ang="0">
                <a:pos x="235" y="205"/>
              </a:cxn>
              <a:cxn ang="0">
                <a:pos x="248" y="182"/>
              </a:cxn>
              <a:cxn ang="0">
                <a:pos x="248" y="176"/>
              </a:cxn>
              <a:cxn ang="0">
                <a:pos x="234" y="162"/>
              </a:cxn>
              <a:cxn ang="0">
                <a:pos x="239" y="133"/>
              </a:cxn>
              <a:cxn ang="0">
                <a:pos x="256" y="125"/>
              </a:cxn>
              <a:cxn ang="0">
                <a:pos x="259" y="120"/>
              </a:cxn>
              <a:cxn ang="0">
                <a:pos x="165" y="190"/>
              </a:cxn>
              <a:cxn ang="0">
                <a:pos x="69" y="165"/>
              </a:cxn>
              <a:cxn ang="0">
                <a:pos x="94" y="69"/>
              </a:cxn>
              <a:cxn ang="0">
                <a:pos x="190" y="94"/>
              </a:cxn>
              <a:cxn ang="0">
                <a:pos x="165" y="190"/>
              </a:cxn>
            </a:cxnLst>
            <a:rect l="0" t="0" r="r" b="b"/>
            <a:pathLst>
              <a:path w="259" h="256">
                <a:moveTo>
                  <a:pt x="259" y="120"/>
                </a:moveTo>
                <a:cubicBezTo>
                  <a:pt x="259" y="118"/>
                  <a:pt x="254" y="94"/>
                  <a:pt x="254" y="93"/>
                </a:cubicBezTo>
                <a:cubicBezTo>
                  <a:pt x="254" y="91"/>
                  <a:pt x="252" y="89"/>
                  <a:pt x="250" y="89"/>
                </a:cubicBezTo>
                <a:cubicBezTo>
                  <a:pt x="247" y="89"/>
                  <a:pt x="233" y="88"/>
                  <a:pt x="231" y="87"/>
                </a:cubicBezTo>
                <a:cubicBezTo>
                  <a:pt x="227" y="78"/>
                  <a:pt x="222" y="70"/>
                  <a:pt x="216" y="62"/>
                </a:cubicBezTo>
                <a:cubicBezTo>
                  <a:pt x="217" y="60"/>
                  <a:pt x="223" y="47"/>
                  <a:pt x="224" y="44"/>
                </a:cubicBezTo>
                <a:cubicBezTo>
                  <a:pt x="225" y="42"/>
                  <a:pt x="224" y="40"/>
                  <a:pt x="222" y="39"/>
                </a:cubicBezTo>
                <a:cubicBezTo>
                  <a:pt x="222" y="38"/>
                  <a:pt x="203" y="22"/>
                  <a:pt x="202" y="22"/>
                </a:cubicBezTo>
                <a:cubicBezTo>
                  <a:pt x="200" y="20"/>
                  <a:pt x="198" y="20"/>
                  <a:pt x="196" y="21"/>
                </a:cubicBezTo>
                <a:cubicBezTo>
                  <a:pt x="194" y="23"/>
                  <a:pt x="182" y="31"/>
                  <a:pt x="180" y="32"/>
                </a:cubicBezTo>
                <a:cubicBezTo>
                  <a:pt x="172" y="27"/>
                  <a:pt x="162" y="24"/>
                  <a:pt x="152" y="22"/>
                </a:cubicBezTo>
                <a:cubicBezTo>
                  <a:pt x="152" y="20"/>
                  <a:pt x="148" y="6"/>
                  <a:pt x="147" y="4"/>
                </a:cubicBezTo>
                <a:cubicBezTo>
                  <a:pt x="147" y="2"/>
                  <a:pt x="145" y="0"/>
                  <a:pt x="14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3" y="0"/>
                  <a:pt x="112" y="2"/>
                  <a:pt x="111" y="4"/>
                </a:cubicBezTo>
                <a:cubicBezTo>
                  <a:pt x="110" y="7"/>
                  <a:pt x="107" y="20"/>
                  <a:pt x="106" y="22"/>
                </a:cubicBezTo>
                <a:cubicBezTo>
                  <a:pt x="96" y="24"/>
                  <a:pt x="87" y="28"/>
                  <a:pt x="78" y="32"/>
                </a:cubicBezTo>
                <a:cubicBezTo>
                  <a:pt x="76" y="31"/>
                  <a:pt x="65" y="23"/>
                  <a:pt x="62" y="22"/>
                </a:cubicBezTo>
                <a:cubicBezTo>
                  <a:pt x="61" y="21"/>
                  <a:pt x="58" y="20"/>
                  <a:pt x="56" y="22"/>
                </a:cubicBezTo>
                <a:cubicBezTo>
                  <a:pt x="56" y="23"/>
                  <a:pt x="37" y="38"/>
                  <a:pt x="36" y="39"/>
                </a:cubicBezTo>
                <a:cubicBezTo>
                  <a:pt x="34" y="41"/>
                  <a:pt x="34" y="43"/>
                  <a:pt x="35" y="45"/>
                </a:cubicBezTo>
                <a:cubicBezTo>
                  <a:pt x="36" y="48"/>
                  <a:pt x="42" y="60"/>
                  <a:pt x="43" y="62"/>
                </a:cubicBezTo>
                <a:cubicBezTo>
                  <a:pt x="37" y="70"/>
                  <a:pt x="32" y="79"/>
                  <a:pt x="28" y="88"/>
                </a:cubicBezTo>
                <a:cubicBezTo>
                  <a:pt x="25" y="88"/>
                  <a:pt x="12" y="90"/>
                  <a:pt x="9" y="90"/>
                </a:cubicBezTo>
                <a:cubicBezTo>
                  <a:pt x="7" y="90"/>
                  <a:pt x="5" y="91"/>
                  <a:pt x="5" y="94"/>
                </a:cubicBezTo>
                <a:cubicBezTo>
                  <a:pt x="4" y="95"/>
                  <a:pt x="0" y="119"/>
                  <a:pt x="0" y="120"/>
                </a:cubicBezTo>
                <a:cubicBezTo>
                  <a:pt x="0" y="123"/>
                  <a:pt x="1" y="125"/>
                  <a:pt x="3" y="126"/>
                </a:cubicBezTo>
                <a:cubicBezTo>
                  <a:pt x="6" y="127"/>
                  <a:pt x="18" y="133"/>
                  <a:pt x="20" y="134"/>
                </a:cubicBezTo>
                <a:cubicBezTo>
                  <a:pt x="20" y="144"/>
                  <a:pt x="22" y="154"/>
                  <a:pt x="25" y="163"/>
                </a:cubicBezTo>
                <a:cubicBezTo>
                  <a:pt x="24" y="165"/>
                  <a:pt x="14" y="175"/>
                  <a:pt x="12" y="177"/>
                </a:cubicBezTo>
                <a:cubicBezTo>
                  <a:pt x="10" y="178"/>
                  <a:pt x="10" y="180"/>
                  <a:pt x="11" y="183"/>
                </a:cubicBezTo>
                <a:cubicBezTo>
                  <a:pt x="12" y="184"/>
                  <a:pt x="24" y="205"/>
                  <a:pt x="25" y="206"/>
                </a:cubicBezTo>
                <a:cubicBezTo>
                  <a:pt x="26" y="208"/>
                  <a:pt x="28" y="208"/>
                  <a:pt x="30" y="208"/>
                </a:cubicBezTo>
                <a:cubicBezTo>
                  <a:pt x="33" y="207"/>
                  <a:pt x="46" y="204"/>
                  <a:pt x="49" y="203"/>
                </a:cubicBezTo>
                <a:cubicBezTo>
                  <a:pt x="55" y="210"/>
                  <a:pt x="63" y="217"/>
                  <a:pt x="71" y="222"/>
                </a:cubicBezTo>
                <a:cubicBezTo>
                  <a:pt x="71" y="224"/>
                  <a:pt x="70" y="238"/>
                  <a:pt x="70" y="241"/>
                </a:cubicBezTo>
                <a:cubicBezTo>
                  <a:pt x="70" y="243"/>
                  <a:pt x="71" y="245"/>
                  <a:pt x="73" y="246"/>
                </a:cubicBezTo>
                <a:cubicBezTo>
                  <a:pt x="74" y="247"/>
                  <a:pt x="97" y="255"/>
                  <a:pt x="98" y="255"/>
                </a:cubicBezTo>
                <a:cubicBezTo>
                  <a:pt x="101" y="256"/>
                  <a:pt x="103" y="255"/>
                  <a:pt x="104" y="254"/>
                </a:cubicBezTo>
                <a:cubicBezTo>
                  <a:pt x="106" y="251"/>
                  <a:pt x="114" y="240"/>
                  <a:pt x="115" y="238"/>
                </a:cubicBezTo>
                <a:cubicBezTo>
                  <a:pt x="120" y="239"/>
                  <a:pt x="125" y="239"/>
                  <a:pt x="130" y="239"/>
                </a:cubicBezTo>
                <a:cubicBezTo>
                  <a:pt x="135" y="239"/>
                  <a:pt x="140" y="239"/>
                  <a:pt x="145" y="238"/>
                </a:cubicBezTo>
                <a:cubicBezTo>
                  <a:pt x="146" y="240"/>
                  <a:pt x="154" y="251"/>
                  <a:pt x="156" y="253"/>
                </a:cubicBezTo>
                <a:cubicBezTo>
                  <a:pt x="157" y="255"/>
                  <a:pt x="159" y="256"/>
                  <a:pt x="161" y="255"/>
                </a:cubicBezTo>
                <a:cubicBezTo>
                  <a:pt x="163" y="255"/>
                  <a:pt x="186" y="246"/>
                  <a:pt x="187" y="246"/>
                </a:cubicBezTo>
                <a:cubicBezTo>
                  <a:pt x="189" y="245"/>
                  <a:pt x="190" y="243"/>
                  <a:pt x="190" y="241"/>
                </a:cubicBezTo>
                <a:cubicBezTo>
                  <a:pt x="190" y="238"/>
                  <a:pt x="188" y="224"/>
                  <a:pt x="188" y="222"/>
                </a:cubicBezTo>
                <a:cubicBezTo>
                  <a:pt x="197" y="216"/>
                  <a:pt x="204" y="210"/>
                  <a:pt x="211" y="203"/>
                </a:cubicBezTo>
                <a:cubicBezTo>
                  <a:pt x="213" y="203"/>
                  <a:pt x="227" y="207"/>
                  <a:pt x="230" y="207"/>
                </a:cubicBezTo>
                <a:cubicBezTo>
                  <a:pt x="231" y="208"/>
                  <a:pt x="234" y="207"/>
                  <a:pt x="235" y="205"/>
                </a:cubicBezTo>
                <a:cubicBezTo>
                  <a:pt x="235" y="204"/>
                  <a:pt x="248" y="183"/>
                  <a:pt x="248" y="182"/>
                </a:cubicBezTo>
                <a:cubicBezTo>
                  <a:pt x="249" y="180"/>
                  <a:pt x="249" y="178"/>
                  <a:pt x="248" y="176"/>
                </a:cubicBezTo>
                <a:cubicBezTo>
                  <a:pt x="245" y="174"/>
                  <a:pt x="236" y="164"/>
                  <a:pt x="234" y="162"/>
                </a:cubicBezTo>
                <a:cubicBezTo>
                  <a:pt x="237" y="153"/>
                  <a:pt x="239" y="143"/>
                  <a:pt x="239" y="133"/>
                </a:cubicBezTo>
                <a:cubicBezTo>
                  <a:pt x="241" y="132"/>
                  <a:pt x="254" y="126"/>
                  <a:pt x="256" y="125"/>
                </a:cubicBezTo>
                <a:cubicBezTo>
                  <a:pt x="258" y="124"/>
                  <a:pt x="259" y="122"/>
                  <a:pt x="259" y="120"/>
                </a:cubicBezTo>
                <a:close/>
                <a:moveTo>
                  <a:pt x="165" y="190"/>
                </a:moveTo>
                <a:cubicBezTo>
                  <a:pt x="131" y="209"/>
                  <a:pt x="88" y="198"/>
                  <a:pt x="69" y="165"/>
                </a:cubicBezTo>
                <a:cubicBezTo>
                  <a:pt x="50" y="131"/>
                  <a:pt x="61" y="88"/>
                  <a:pt x="94" y="69"/>
                </a:cubicBezTo>
                <a:cubicBezTo>
                  <a:pt x="128" y="49"/>
                  <a:pt x="171" y="60"/>
                  <a:pt x="190" y="94"/>
                </a:cubicBezTo>
                <a:cubicBezTo>
                  <a:pt x="210" y="127"/>
                  <a:pt x="198" y="170"/>
                  <a:pt x="165" y="190"/>
                </a:cubicBezTo>
                <a:close/>
              </a:path>
            </a:pathLst>
          </a:custGeom>
          <a:solidFill>
            <a:srgbClr val="3EFC7D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662288" y="411545"/>
            <a:ext cx="1318305" cy="1318305"/>
          </a:xfrm>
          <a:prstGeom prst="ellipse">
            <a:avLst/>
          </a:prstGeom>
          <a:solidFill>
            <a:srgbClr val="2B638A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662288" y="428610"/>
            <a:ext cx="1318305" cy="130102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01824" y="717087"/>
            <a:ext cx="1239231" cy="810448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iscoSansTT ExtraLight"/>
              </a:rPr>
              <a:t>AMC</a:t>
            </a:r>
            <a:endParaRPr lang="en-US" sz="1400" b="1" dirty="0">
              <a:solidFill>
                <a:schemeClr val="bg1"/>
              </a:solidFill>
              <a:latin typeface="CiscoSansTT ExtraLigh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iscoSansTT ExtraLight"/>
              </a:rPr>
              <a:t>Offerings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iscoSansTT ExtraLight"/>
            </a:endParaRPr>
          </a:p>
        </p:txBody>
      </p:sp>
      <p:sp>
        <p:nvSpPr>
          <p:cNvPr id="75" name="Title 2"/>
          <p:cNvSpPr>
            <a:spLocks noGrp="1"/>
          </p:cNvSpPr>
          <p:nvPr>
            <p:ph type="title"/>
          </p:nvPr>
        </p:nvSpPr>
        <p:spPr>
          <a:xfrm>
            <a:off x="-2196752" y="2119332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002060"/>
                </a:solidFill>
              </a:rPr>
              <a:t>Focus Areas</a:t>
            </a:r>
            <a:endParaRPr lang="ko-KR" altLang="en-US" sz="4000" dirty="0">
              <a:solidFill>
                <a:srgbClr val="002060"/>
              </a:solidFill>
            </a:endParaRPr>
          </a:p>
        </p:txBody>
      </p:sp>
      <p:sp>
        <p:nvSpPr>
          <p:cNvPr id="25" name="Freeform 131"/>
          <p:cNvSpPr>
            <a:spLocks noEditPoints="1"/>
          </p:cNvSpPr>
          <p:nvPr/>
        </p:nvSpPr>
        <p:spPr bwMode="auto">
          <a:xfrm rot="10800000">
            <a:off x="4286249" y="3000378"/>
            <a:ext cx="2022690" cy="1998553"/>
          </a:xfrm>
          <a:custGeom>
            <a:avLst/>
            <a:gdLst/>
            <a:ahLst/>
            <a:cxnLst>
              <a:cxn ang="0">
                <a:pos x="259" y="120"/>
              </a:cxn>
              <a:cxn ang="0">
                <a:pos x="254" y="93"/>
              </a:cxn>
              <a:cxn ang="0">
                <a:pos x="250" y="89"/>
              </a:cxn>
              <a:cxn ang="0">
                <a:pos x="231" y="87"/>
              </a:cxn>
              <a:cxn ang="0">
                <a:pos x="216" y="62"/>
              </a:cxn>
              <a:cxn ang="0">
                <a:pos x="224" y="44"/>
              </a:cxn>
              <a:cxn ang="0">
                <a:pos x="222" y="39"/>
              </a:cxn>
              <a:cxn ang="0">
                <a:pos x="202" y="22"/>
              </a:cxn>
              <a:cxn ang="0">
                <a:pos x="196" y="21"/>
              </a:cxn>
              <a:cxn ang="0">
                <a:pos x="180" y="32"/>
              </a:cxn>
              <a:cxn ang="0">
                <a:pos x="152" y="22"/>
              </a:cxn>
              <a:cxn ang="0">
                <a:pos x="147" y="4"/>
              </a:cxn>
              <a:cxn ang="0">
                <a:pos x="143" y="0"/>
              </a:cxn>
              <a:cxn ang="0">
                <a:pos x="116" y="0"/>
              </a:cxn>
              <a:cxn ang="0">
                <a:pos x="111" y="4"/>
              </a:cxn>
              <a:cxn ang="0">
                <a:pos x="106" y="22"/>
              </a:cxn>
              <a:cxn ang="0">
                <a:pos x="78" y="32"/>
              </a:cxn>
              <a:cxn ang="0">
                <a:pos x="62" y="22"/>
              </a:cxn>
              <a:cxn ang="0">
                <a:pos x="56" y="22"/>
              </a:cxn>
              <a:cxn ang="0">
                <a:pos x="36" y="39"/>
              </a:cxn>
              <a:cxn ang="0">
                <a:pos x="35" y="45"/>
              </a:cxn>
              <a:cxn ang="0">
                <a:pos x="43" y="62"/>
              </a:cxn>
              <a:cxn ang="0">
                <a:pos x="28" y="88"/>
              </a:cxn>
              <a:cxn ang="0">
                <a:pos x="9" y="90"/>
              </a:cxn>
              <a:cxn ang="0">
                <a:pos x="5" y="94"/>
              </a:cxn>
              <a:cxn ang="0">
                <a:pos x="0" y="120"/>
              </a:cxn>
              <a:cxn ang="0">
                <a:pos x="3" y="126"/>
              </a:cxn>
              <a:cxn ang="0">
                <a:pos x="20" y="134"/>
              </a:cxn>
              <a:cxn ang="0">
                <a:pos x="25" y="163"/>
              </a:cxn>
              <a:cxn ang="0">
                <a:pos x="12" y="177"/>
              </a:cxn>
              <a:cxn ang="0">
                <a:pos x="11" y="183"/>
              </a:cxn>
              <a:cxn ang="0">
                <a:pos x="25" y="206"/>
              </a:cxn>
              <a:cxn ang="0">
                <a:pos x="30" y="208"/>
              </a:cxn>
              <a:cxn ang="0">
                <a:pos x="49" y="203"/>
              </a:cxn>
              <a:cxn ang="0">
                <a:pos x="71" y="222"/>
              </a:cxn>
              <a:cxn ang="0">
                <a:pos x="70" y="241"/>
              </a:cxn>
              <a:cxn ang="0">
                <a:pos x="73" y="246"/>
              </a:cxn>
              <a:cxn ang="0">
                <a:pos x="98" y="255"/>
              </a:cxn>
              <a:cxn ang="0">
                <a:pos x="104" y="254"/>
              </a:cxn>
              <a:cxn ang="0">
                <a:pos x="115" y="238"/>
              </a:cxn>
              <a:cxn ang="0">
                <a:pos x="130" y="239"/>
              </a:cxn>
              <a:cxn ang="0">
                <a:pos x="145" y="238"/>
              </a:cxn>
              <a:cxn ang="0">
                <a:pos x="156" y="253"/>
              </a:cxn>
              <a:cxn ang="0">
                <a:pos x="161" y="255"/>
              </a:cxn>
              <a:cxn ang="0">
                <a:pos x="187" y="246"/>
              </a:cxn>
              <a:cxn ang="0">
                <a:pos x="190" y="241"/>
              </a:cxn>
              <a:cxn ang="0">
                <a:pos x="188" y="222"/>
              </a:cxn>
              <a:cxn ang="0">
                <a:pos x="211" y="203"/>
              </a:cxn>
              <a:cxn ang="0">
                <a:pos x="230" y="207"/>
              </a:cxn>
              <a:cxn ang="0">
                <a:pos x="235" y="205"/>
              </a:cxn>
              <a:cxn ang="0">
                <a:pos x="248" y="182"/>
              </a:cxn>
              <a:cxn ang="0">
                <a:pos x="248" y="176"/>
              </a:cxn>
              <a:cxn ang="0">
                <a:pos x="234" y="162"/>
              </a:cxn>
              <a:cxn ang="0">
                <a:pos x="239" y="133"/>
              </a:cxn>
              <a:cxn ang="0">
                <a:pos x="256" y="125"/>
              </a:cxn>
              <a:cxn ang="0">
                <a:pos x="259" y="120"/>
              </a:cxn>
              <a:cxn ang="0">
                <a:pos x="165" y="190"/>
              </a:cxn>
              <a:cxn ang="0">
                <a:pos x="69" y="165"/>
              </a:cxn>
              <a:cxn ang="0">
                <a:pos x="94" y="69"/>
              </a:cxn>
              <a:cxn ang="0">
                <a:pos x="190" y="94"/>
              </a:cxn>
              <a:cxn ang="0">
                <a:pos x="165" y="190"/>
              </a:cxn>
            </a:cxnLst>
            <a:rect l="0" t="0" r="r" b="b"/>
            <a:pathLst>
              <a:path w="259" h="256">
                <a:moveTo>
                  <a:pt x="259" y="120"/>
                </a:moveTo>
                <a:cubicBezTo>
                  <a:pt x="259" y="118"/>
                  <a:pt x="254" y="94"/>
                  <a:pt x="254" y="93"/>
                </a:cubicBezTo>
                <a:cubicBezTo>
                  <a:pt x="254" y="91"/>
                  <a:pt x="252" y="89"/>
                  <a:pt x="250" y="89"/>
                </a:cubicBezTo>
                <a:cubicBezTo>
                  <a:pt x="247" y="89"/>
                  <a:pt x="233" y="88"/>
                  <a:pt x="231" y="87"/>
                </a:cubicBezTo>
                <a:cubicBezTo>
                  <a:pt x="227" y="78"/>
                  <a:pt x="222" y="70"/>
                  <a:pt x="216" y="62"/>
                </a:cubicBezTo>
                <a:cubicBezTo>
                  <a:pt x="217" y="60"/>
                  <a:pt x="223" y="47"/>
                  <a:pt x="224" y="44"/>
                </a:cubicBezTo>
                <a:cubicBezTo>
                  <a:pt x="225" y="42"/>
                  <a:pt x="224" y="40"/>
                  <a:pt x="222" y="39"/>
                </a:cubicBezTo>
                <a:cubicBezTo>
                  <a:pt x="222" y="38"/>
                  <a:pt x="203" y="22"/>
                  <a:pt x="202" y="22"/>
                </a:cubicBezTo>
                <a:cubicBezTo>
                  <a:pt x="200" y="20"/>
                  <a:pt x="198" y="20"/>
                  <a:pt x="196" y="21"/>
                </a:cubicBezTo>
                <a:cubicBezTo>
                  <a:pt x="194" y="23"/>
                  <a:pt x="182" y="31"/>
                  <a:pt x="180" y="32"/>
                </a:cubicBezTo>
                <a:cubicBezTo>
                  <a:pt x="172" y="27"/>
                  <a:pt x="162" y="24"/>
                  <a:pt x="152" y="22"/>
                </a:cubicBezTo>
                <a:cubicBezTo>
                  <a:pt x="152" y="20"/>
                  <a:pt x="148" y="6"/>
                  <a:pt x="147" y="4"/>
                </a:cubicBezTo>
                <a:cubicBezTo>
                  <a:pt x="147" y="2"/>
                  <a:pt x="145" y="0"/>
                  <a:pt x="14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3" y="0"/>
                  <a:pt x="112" y="2"/>
                  <a:pt x="111" y="4"/>
                </a:cubicBezTo>
                <a:cubicBezTo>
                  <a:pt x="110" y="7"/>
                  <a:pt x="107" y="20"/>
                  <a:pt x="106" y="22"/>
                </a:cubicBezTo>
                <a:cubicBezTo>
                  <a:pt x="96" y="24"/>
                  <a:pt x="87" y="28"/>
                  <a:pt x="78" y="32"/>
                </a:cubicBezTo>
                <a:cubicBezTo>
                  <a:pt x="76" y="31"/>
                  <a:pt x="65" y="23"/>
                  <a:pt x="62" y="22"/>
                </a:cubicBezTo>
                <a:cubicBezTo>
                  <a:pt x="61" y="21"/>
                  <a:pt x="58" y="20"/>
                  <a:pt x="56" y="22"/>
                </a:cubicBezTo>
                <a:cubicBezTo>
                  <a:pt x="56" y="23"/>
                  <a:pt x="37" y="38"/>
                  <a:pt x="36" y="39"/>
                </a:cubicBezTo>
                <a:cubicBezTo>
                  <a:pt x="34" y="41"/>
                  <a:pt x="34" y="43"/>
                  <a:pt x="35" y="45"/>
                </a:cubicBezTo>
                <a:cubicBezTo>
                  <a:pt x="36" y="48"/>
                  <a:pt x="42" y="60"/>
                  <a:pt x="43" y="62"/>
                </a:cubicBezTo>
                <a:cubicBezTo>
                  <a:pt x="37" y="70"/>
                  <a:pt x="32" y="79"/>
                  <a:pt x="28" y="88"/>
                </a:cubicBezTo>
                <a:cubicBezTo>
                  <a:pt x="25" y="88"/>
                  <a:pt x="12" y="90"/>
                  <a:pt x="9" y="90"/>
                </a:cubicBezTo>
                <a:cubicBezTo>
                  <a:pt x="7" y="90"/>
                  <a:pt x="5" y="91"/>
                  <a:pt x="5" y="94"/>
                </a:cubicBezTo>
                <a:cubicBezTo>
                  <a:pt x="4" y="95"/>
                  <a:pt x="0" y="119"/>
                  <a:pt x="0" y="120"/>
                </a:cubicBezTo>
                <a:cubicBezTo>
                  <a:pt x="0" y="123"/>
                  <a:pt x="1" y="125"/>
                  <a:pt x="3" y="126"/>
                </a:cubicBezTo>
                <a:cubicBezTo>
                  <a:pt x="6" y="127"/>
                  <a:pt x="18" y="133"/>
                  <a:pt x="20" y="134"/>
                </a:cubicBezTo>
                <a:cubicBezTo>
                  <a:pt x="20" y="144"/>
                  <a:pt x="22" y="154"/>
                  <a:pt x="25" y="163"/>
                </a:cubicBezTo>
                <a:cubicBezTo>
                  <a:pt x="24" y="165"/>
                  <a:pt x="14" y="175"/>
                  <a:pt x="12" y="177"/>
                </a:cubicBezTo>
                <a:cubicBezTo>
                  <a:pt x="10" y="178"/>
                  <a:pt x="10" y="180"/>
                  <a:pt x="11" y="183"/>
                </a:cubicBezTo>
                <a:cubicBezTo>
                  <a:pt x="12" y="184"/>
                  <a:pt x="24" y="205"/>
                  <a:pt x="25" y="206"/>
                </a:cubicBezTo>
                <a:cubicBezTo>
                  <a:pt x="26" y="208"/>
                  <a:pt x="28" y="208"/>
                  <a:pt x="30" y="208"/>
                </a:cubicBezTo>
                <a:cubicBezTo>
                  <a:pt x="33" y="207"/>
                  <a:pt x="46" y="204"/>
                  <a:pt x="49" y="203"/>
                </a:cubicBezTo>
                <a:cubicBezTo>
                  <a:pt x="55" y="210"/>
                  <a:pt x="63" y="217"/>
                  <a:pt x="71" y="222"/>
                </a:cubicBezTo>
                <a:cubicBezTo>
                  <a:pt x="71" y="224"/>
                  <a:pt x="70" y="238"/>
                  <a:pt x="70" y="241"/>
                </a:cubicBezTo>
                <a:cubicBezTo>
                  <a:pt x="70" y="243"/>
                  <a:pt x="71" y="245"/>
                  <a:pt x="73" y="246"/>
                </a:cubicBezTo>
                <a:cubicBezTo>
                  <a:pt x="74" y="247"/>
                  <a:pt x="97" y="255"/>
                  <a:pt x="98" y="255"/>
                </a:cubicBezTo>
                <a:cubicBezTo>
                  <a:pt x="101" y="256"/>
                  <a:pt x="103" y="255"/>
                  <a:pt x="104" y="254"/>
                </a:cubicBezTo>
                <a:cubicBezTo>
                  <a:pt x="106" y="251"/>
                  <a:pt x="114" y="240"/>
                  <a:pt x="115" y="238"/>
                </a:cubicBezTo>
                <a:cubicBezTo>
                  <a:pt x="120" y="239"/>
                  <a:pt x="125" y="239"/>
                  <a:pt x="130" y="239"/>
                </a:cubicBezTo>
                <a:cubicBezTo>
                  <a:pt x="135" y="239"/>
                  <a:pt x="140" y="239"/>
                  <a:pt x="145" y="238"/>
                </a:cubicBezTo>
                <a:cubicBezTo>
                  <a:pt x="146" y="240"/>
                  <a:pt x="154" y="251"/>
                  <a:pt x="156" y="253"/>
                </a:cubicBezTo>
                <a:cubicBezTo>
                  <a:pt x="157" y="255"/>
                  <a:pt x="159" y="256"/>
                  <a:pt x="161" y="255"/>
                </a:cubicBezTo>
                <a:cubicBezTo>
                  <a:pt x="163" y="255"/>
                  <a:pt x="186" y="246"/>
                  <a:pt x="187" y="246"/>
                </a:cubicBezTo>
                <a:cubicBezTo>
                  <a:pt x="189" y="245"/>
                  <a:pt x="190" y="243"/>
                  <a:pt x="190" y="241"/>
                </a:cubicBezTo>
                <a:cubicBezTo>
                  <a:pt x="190" y="238"/>
                  <a:pt x="188" y="224"/>
                  <a:pt x="188" y="222"/>
                </a:cubicBezTo>
                <a:cubicBezTo>
                  <a:pt x="197" y="216"/>
                  <a:pt x="204" y="210"/>
                  <a:pt x="211" y="203"/>
                </a:cubicBezTo>
                <a:cubicBezTo>
                  <a:pt x="213" y="203"/>
                  <a:pt x="227" y="207"/>
                  <a:pt x="230" y="207"/>
                </a:cubicBezTo>
                <a:cubicBezTo>
                  <a:pt x="231" y="208"/>
                  <a:pt x="234" y="207"/>
                  <a:pt x="235" y="205"/>
                </a:cubicBezTo>
                <a:cubicBezTo>
                  <a:pt x="235" y="204"/>
                  <a:pt x="248" y="183"/>
                  <a:pt x="248" y="182"/>
                </a:cubicBezTo>
                <a:cubicBezTo>
                  <a:pt x="249" y="180"/>
                  <a:pt x="249" y="178"/>
                  <a:pt x="248" y="176"/>
                </a:cubicBezTo>
                <a:cubicBezTo>
                  <a:pt x="245" y="174"/>
                  <a:pt x="236" y="164"/>
                  <a:pt x="234" y="162"/>
                </a:cubicBezTo>
                <a:cubicBezTo>
                  <a:pt x="237" y="153"/>
                  <a:pt x="239" y="143"/>
                  <a:pt x="239" y="133"/>
                </a:cubicBezTo>
                <a:cubicBezTo>
                  <a:pt x="241" y="132"/>
                  <a:pt x="254" y="126"/>
                  <a:pt x="256" y="125"/>
                </a:cubicBezTo>
                <a:cubicBezTo>
                  <a:pt x="258" y="124"/>
                  <a:pt x="259" y="122"/>
                  <a:pt x="259" y="120"/>
                </a:cubicBezTo>
                <a:close/>
                <a:moveTo>
                  <a:pt x="165" y="190"/>
                </a:moveTo>
                <a:cubicBezTo>
                  <a:pt x="131" y="209"/>
                  <a:pt x="88" y="198"/>
                  <a:pt x="69" y="165"/>
                </a:cubicBezTo>
                <a:cubicBezTo>
                  <a:pt x="50" y="131"/>
                  <a:pt x="61" y="88"/>
                  <a:pt x="94" y="69"/>
                </a:cubicBezTo>
                <a:cubicBezTo>
                  <a:pt x="128" y="49"/>
                  <a:pt x="171" y="60"/>
                  <a:pt x="190" y="94"/>
                </a:cubicBezTo>
                <a:cubicBezTo>
                  <a:pt x="210" y="127"/>
                  <a:pt x="198" y="170"/>
                  <a:pt x="165" y="190"/>
                </a:cubicBezTo>
                <a:close/>
              </a:path>
            </a:pathLst>
          </a:custGeom>
          <a:solidFill>
            <a:srgbClr val="3EFC7D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32965" y="3340502"/>
            <a:ext cx="1318305" cy="1318305"/>
          </a:xfrm>
          <a:prstGeom prst="ellipse">
            <a:avLst/>
          </a:prstGeom>
          <a:solidFill>
            <a:srgbClr val="2B638A"/>
          </a:solidFill>
          <a:ln w="9525">
            <a:noFill/>
            <a:round/>
            <a:headEnd/>
            <a:tailEnd/>
          </a:ln>
        </p:spPr>
        <p:txBody>
          <a:bodyPr vert="horz" wrap="square" lIns="162532" tIns="81265" rIns="162532" bIns="81265" numCol="1" anchor="t" anchorCtr="0" compatLnSpc="1">
            <a:prstTxWarp prst="textNoShape">
              <a:avLst/>
            </a:prstTxWarp>
          </a:bodyPr>
          <a:lstStyle/>
          <a:p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6860" y="3731413"/>
            <a:ext cx="1530514" cy="810448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iscoSansTT ExtraLight"/>
              </a:rPr>
              <a:t>Infrastructure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iscoSansTT ExtraLight"/>
              </a:rPr>
              <a:t>Solutions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iscoSansTT ExtraLigh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44008" y="3363838"/>
            <a:ext cx="1318305" cy="130102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46" grpId="0" animBg="1"/>
      <p:bldP spid="56" grpId="0" animBg="1"/>
      <p:bldP spid="59" grpId="0" animBg="1"/>
      <p:bldP spid="61" grpId="0" animBg="1"/>
      <p:bldP spid="57" grpId="0" animBg="1"/>
      <p:bldP spid="62" grpId="0" animBg="1"/>
      <p:bldP spid="51" grpId="0" animBg="1"/>
      <p:bldP spid="54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24744" y="2071684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sz="2800" cap="small" dirty="0">
                <a:solidFill>
                  <a:srgbClr val="002060"/>
                </a:solidFill>
              </a:rPr>
              <a:t>Infrastructure Solutions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-103798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End </a:t>
            </a:r>
            <a:r>
              <a:rPr lang="en-US" sz="2400" b="1" dirty="0">
                <a:solidFill>
                  <a:srgbClr val="002060"/>
                </a:solidFill>
              </a:rPr>
              <a:t>To End Solutions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918" y="2276184"/>
            <a:ext cx="73580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</a:rPr>
              <a:t>Desktops, Laptops, Printers, Scanners, Tablet, LFD, VDI, </a:t>
            </a:r>
            <a:r>
              <a:rPr lang="en-US" sz="1400" dirty="0" smtClean="0">
                <a:solidFill>
                  <a:srgbClr val="002060"/>
                </a:solidFill>
              </a:rPr>
              <a:t>Projectors &amp; </a:t>
            </a:r>
            <a:r>
              <a:rPr lang="en-US" sz="1400" dirty="0">
                <a:solidFill>
                  <a:srgbClr val="002060"/>
                </a:solidFill>
              </a:rPr>
              <a:t>IT Peripherals.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</a:rPr>
              <a:t>Servers </a:t>
            </a:r>
            <a:r>
              <a:rPr lang="en-US" sz="1400" dirty="0" smtClean="0">
                <a:solidFill>
                  <a:srgbClr val="002060"/>
                </a:solidFill>
              </a:rPr>
              <a:t>&amp; Storage - </a:t>
            </a:r>
            <a:r>
              <a:rPr lang="en-US" sz="1400" dirty="0">
                <a:solidFill>
                  <a:srgbClr val="002060"/>
                </a:solidFill>
              </a:rPr>
              <a:t>Tower, Rack, </a:t>
            </a:r>
            <a:r>
              <a:rPr lang="en-US" sz="1400" dirty="0" smtClean="0">
                <a:solidFill>
                  <a:srgbClr val="002060"/>
                </a:solidFill>
              </a:rPr>
              <a:t>Blade, NAS &amp; SAN Storage.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</a:rPr>
              <a:t>Networking : Structure Cabling, Wireless Setup.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</a:rPr>
              <a:t>Power Solution - Online </a:t>
            </a:r>
            <a:r>
              <a:rPr lang="en-US" sz="1400" dirty="0" smtClean="0">
                <a:solidFill>
                  <a:srgbClr val="002060"/>
                </a:solidFill>
              </a:rPr>
              <a:t>&amp; Offline UPS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smtClean="0">
                <a:solidFill>
                  <a:srgbClr val="002060"/>
                </a:solidFill>
              </a:rPr>
              <a:t>Inverter &amp; </a:t>
            </a:r>
            <a:r>
              <a:rPr lang="en-US" sz="1400" dirty="0">
                <a:solidFill>
                  <a:srgbClr val="002060"/>
                </a:solidFill>
              </a:rPr>
              <a:t>Battery </a:t>
            </a:r>
            <a:r>
              <a:rPr lang="en-US" sz="1400" dirty="0" smtClean="0">
                <a:solidFill>
                  <a:srgbClr val="002060"/>
                </a:solidFill>
              </a:rPr>
              <a:t>Bank.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</a:rPr>
              <a:t>Video Conferencing- </a:t>
            </a:r>
            <a:r>
              <a:rPr lang="en-US" sz="1400" dirty="0" smtClean="0">
                <a:solidFill>
                  <a:srgbClr val="002060"/>
                </a:solidFill>
              </a:rPr>
              <a:t>All Board Room and Huddle Room Solutions.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</a:rPr>
              <a:t>Security &amp; Surveillance.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</a:rPr>
              <a:t>Warehousing &amp; Asset Management Solutions.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" name="Picture 6" descr="comput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39502"/>
            <a:ext cx="7429520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24744" y="2119332"/>
            <a:ext cx="5786478" cy="884466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en-US" sz="2400" cap="small" dirty="0">
                <a:solidFill>
                  <a:srgbClr val="002060"/>
                </a:solidFill>
              </a:rPr>
              <a:t>Our Technology Partners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09165" y="257906"/>
            <a:ext cx="6663933" cy="4681786"/>
            <a:chOff x="228600" y="914400"/>
            <a:chExt cx="8686800" cy="5715000"/>
          </a:xfrm>
        </p:grpSpPr>
        <p:sp>
          <p:nvSpPr>
            <p:cNvPr id="4" name="Rectangle 3"/>
            <p:cNvSpPr/>
            <p:nvPr/>
          </p:nvSpPr>
          <p:spPr>
            <a:xfrm>
              <a:off x="228600" y="9144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0" y="9144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3800" y="9144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6400" y="9144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9144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23622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23622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23622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86400" y="23622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39000" y="23622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38100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38100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33800" y="38100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86400" y="38100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000" y="38100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52578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1200" y="52578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33800" y="52578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52578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39000" y="5257800"/>
              <a:ext cx="1676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sng"/>
            </a:p>
          </p:txBody>
        </p:sp>
        <p:pic>
          <p:nvPicPr>
            <p:cNvPr id="24" name="Picture 13" descr="Dell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9906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5" descr="3M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54684" y="1164431"/>
              <a:ext cx="1524000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1" descr="C:\Users\Ganesh\Desktop\logo\seagate.jpg"/>
            <p:cNvPicPr>
              <a:picLocks noChangeAspect="1" noChangeArrowheads="1"/>
            </p:cNvPicPr>
            <p:nvPr/>
          </p:nvPicPr>
          <p:blipFill>
            <a:blip r:embed="rId5"/>
            <a:srcRect l="8690" t="15050" r="10199" b="11163"/>
            <a:stretch>
              <a:fillRect/>
            </a:stretch>
          </p:blipFill>
          <p:spPr bwMode="auto">
            <a:xfrm>
              <a:off x="7266672" y="1295400"/>
              <a:ext cx="1524000" cy="60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3" descr="C:\Users\Ganesh\Desktop\logo\Logitech_logo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91400" y="2438400"/>
              <a:ext cx="1524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8" descr="HP.JPG"/>
            <p:cNvPicPr>
              <a:picLocks noChangeAspect="1"/>
            </p:cNvPicPr>
            <p:nvPr/>
          </p:nvPicPr>
          <p:blipFill>
            <a:blip r:embed="rId7"/>
            <a:srcRect l="4546" t="11095" r="4546" b="11237"/>
            <a:stretch>
              <a:fillRect/>
            </a:stretch>
          </p:blipFill>
          <p:spPr bwMode="auto">
            <a:xfrm>
              <a:off x="3793617" y="1219201"/>
              <a:ext cx="152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4" descr="C:\Users\Ganesh\Desktop\logo\lenovo-logo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81884" y="1295401"/>
              <a:ext cx="1524000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5" descr="C:\Users\Ganesh\Desktop\logo\Samsung-Logo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4800" y="5638801"/>
              <a:ext cx="152400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0" descr="C:\Users\Ganesh\Desktop\logo\nvidia-logo-png-skjjngfv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10000" y="4003676"/>
              <a:ext cx="1524000" cy="87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3" descr="C:\Users\Ganesh\Desktop\logo\20121219043122!Canon_logo.png"/>
            <p:cNvPicPr>
              <a:picLocks noChangeAspect="1" noChangeArrowheads="1"/>
            </p:cNvPicPr>
            <p:nvPr/>
          </p:nvPicPr>
          <p:blipFill>
            <a:blip r:embed="rId11"/>
            <a:srcRect l="4546" t="19754" r="4546" b="20988"/>
            <a:stretch>
              <a:fillRect/>
            </a:stretch>
          </p:blipFill>
          <p:spPr bwMode="auto">
            <a:xfrm>
              <a:off x="2057400" y="426720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2" descr="C:\Users\Ganesh\Desktop\logo\Epson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057400" y="5791200"/>
              <a:ext cx="152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1" descr="Targus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38800" y="2514600"/>
              <a:ext cx="1447800" cy="86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 descr="C:\Users\GANESH\Desktop\all\New folder\images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810001" y="2743200"/>
              <a:ext cx="1492795" cy="613912"/>
            </a:xfrm>
            <a:prstGeom prst="rect">
              <a:avLst/>
            </a:prstGeom>
            <a:noFill/>
          </p:spPr>
        </p:pic>
        <p:pic>
          <p:nvPicPr>
            <p:cNvPr id="41" name="Picture 2" descr="C:\Users\GANESH\Desktop\all\New folder\85Cadyce_logo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7400" y="2590801"/>
              <a:ext cx="1448411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3" descr="C:\Users\GANESH\Desktop\all\New folder\download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715001" y="3954813"/>
              <a:ext cx="1219201" cy="1150588"/>
            </a:xfrm>
            <a:prstGeom prst="rect">
              <a:avLst/>
            </a:prstGeom>
            <a:noFill/>
          </p:spPr>
        </p:pic>
      </p:grpSp>
      <p:pic>
        <p:nvPicPr>
          <p:cNvPr id="1026" name="Picture 2" descr="Image result for fujitsu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98" y="1709162"/>
            <a:ext cx="1222354" cy="5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microsof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45" y="4086422"/>
            <a:ext cx="1157919" cy="6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sio logo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7438" r="-274" b="40169"/>
          <a:stretch/>
        </p:blipFill>
        <p:spPr bwMode="auto">
          <a:xfrm>
            <a:off x="7345530" y="4243698"/>
            <a:ext cx="1186909" cy="2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Zebra logo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 b="22076"/>
          <a:stretch/>
        </p:blipFill>
        <p:spPr bwMode="auto">
          <a:xfrm>
            <a:off x="7320539" y="2957738"/>
            <a:ext cx="1194103" cy="4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rand New: New Logo and Identity for Poly by Prophe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1" t="33750" r="10533" b="32505"/>
          <a:stretch/>
        </p:blipFill>
        <p:spPr bwMode="auto">
          <a:xfrm>
            <a:off x="1928226" y="2957737"/>
            <a:ext cx="1208506" cy="5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4" descr="Logo Apc Png, Transparent Png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6" descr="Logo Apc Png, Transparent Png - vh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8" descr="Logo Apc Png, Transparent Png - vh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Portable Server in a Box from APC by Schneider Electric - YouTube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t="45880" r="25234" b="8885"/>
          <a:stretch/>
        </p:blipFill>
        <p:spPr bwMode="auto">
          <a:xfrm>
            <a:off x="4644286" y="4086423"/>
            <a:ext cx="1169754" cy="5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235</Words>
  <Application>Microsoft Office PowerPoint</Application>
  <PresentationFormat>On-screen Show (16:9)</PresentationFormat>
  <Paragraphs>90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Priorities</vt:lpstr>
      <vt:lpstr>Our Business Values</vt:lpstr>
      <vt:lpstr>Focus Areas</vt:lpstr>
      <vt:lpstr>Infrastructure Solutions</vt:lpstr>
      <vt:lpstr>Our Technology Partners</vt:lpstr>
      <vt:lpstr>PowerPoint Presentation</vt:lpstr>
      <vt:lpstr>Our iconic Customers</vt:lpstr>
      <vt:lpstr>Why Vectrae</vt:lpstr>
      <vt:lpstr>Our Winning Proposition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VECTRAE</dc:creator>
  <cp:lastModifiedBy>Windows User</cp:lastModifiedBy>
  <cp:revision>181</cp:revision>
  <cp:lastPrinted>2019-04-24T07:54:00Z</cp:lastPrinted>
  <dcterms:created xsi:type="dcterms:W3CDTF">2014-04-01T16:27:38Z</dcterms:created>
  <dcterms:modified xsi:type="dcterms:W3CDTF">2021-02-22T06:53:57Z</dcterms:modified>
</cp:coreProperties>
</file>